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8" r:id="rId1"/>
  </p:sldMasterIdLst>
  <p:notesMasterIdLst>
    <p:notesMasterId r:id="rId17"/>
  </p:notesMasterIdLst>
  <p:sldIdLst>
    <p:sldId id="257" r:id="rId2"/>
    <p:sldId id="316" r:id="rId3"/>
    <p:sldId id="386" r:id="rId4"/>
    <p:sldId id="337" r:id="rId5"/>
    <p:sldId id="333" r:id="rId6"/>
    <p:sldId id="385" r:id="rId7"/>
    <p:sldId id="318" r:id="rId8"/>
    <p:sldId id="338" r:id="rId9"/>
    <p:sldId id="366" r:id="rId10"/>
    <p:sldId id="356" r:id="rId11"/>
    <p:sldId id="340" r:id="rId12"/>
    <p:sldId id="377" r:id="rId13"/>
    <p:sldId id="327" r:id="rId14"/>
    <p:sldId id="387" r:id="rId15"/>
    <p:sldId id="382"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86379F-1471-76E6-EE2C-66F5E4B1158E}" name="Robert Ratner" initials="RR" userId="S::HD015130@hra.co.santa-cruz.ca.us::9a7512c2-ffc5-4764-8c64-a03f3cf7f6bb" providerId="AD"/>
  <p188:author id="{9DB99E9F-E848-7C75-24AE-2AC3CBB4FC73}" name="Tracy Bennett" initials="TB" userId="Tracy Bennet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bert Ratner" initials="RR" lastIdx="1" clrIdx="0">
    <p:extLst>
      <p:ext uri="{19B8F6BF-5375-455C-9EA6-DF929625EA0E}">
        <p15:presenceInfo xmlns:p15="http://schemas.microsoft.com/office/powerpoint/2012/main" userId="S::HD015130@hra.co.santa-cruz.ca.us::9a7512c2-ffc5-4764-8c64-a03f3cf7f6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1D5"/>
    <a:srgbClr val="DA291C"/>
    <a:srgbClr val="F1B434"/>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68627" autoAdjust="0"/>
  </p:normalViewPr>
  <p:slideViewPr>
    <p:cSldViewPr snapToGrid="0">
      <p:cViewPr varScale="1">
        <p:scale>
          <a:sx n="78" d="100"/>
          <a:sy n="78" d="100"/>
        </p:scale>
        <p:origin x="171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E09E9CC-3950-4B04-B180-17FDB980CBAD}" type="datetimeFigureOut">
              <a:rPr lang="en-US" smtClean="0"/>
              <a:t>6/30/2023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6C550CA-696A-4BCB-B4A8-95B1C3E34EB1}" type="slidenum">
              <a:rPr lang="en-US" smtClean="0"/>
              <a:t>‹#›</a:t>
            </a:fld>
            <a:endParaRPr lang="en-US"/>
          </a:p>
        </p:txBody>
      </p:sp>
    </p:spTree>
    <p:extLst>
      <p:ext uri="{BB962C8B-B14F-4D97-AF65-F5344CB8AC3E}">
        <p14:creationId xmlns:p14="http://schemas.microsoft.com/office/powerpoint/2010/main" val="2062437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1</a:t>
            </a:fld>
            <a:endParaRPr lang="en-US"/>
          </a:p>
        </p:txBody>
      </p:sp>
    </p:spTree>
    <p:extLst>
      <p:ext uri="{BB962C8B-B14F-4D97-AF65-F5344CB8AC3E}">
        <p14:creationId xmlns:p14="http://schemas.microsoft.com/office/powerpoint/2010/main" val="855163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11</a:t>
            </a:fld>
            <a:endParaRPr lang="en-US"/>
          </a:p>
        </p:txBody>
      </p:sp>
    </p:spTree>
    <p:extLst>
      <p:ext uri="{BB962C8B-B14F-4D97-AF65-F5344CB8AC3E}">
        <p14:creationId xmlns:p14="http://schemas.microsoft.com/office/powerpoint/2010/main" val="3622727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12</a:t>
            </a:fld>
            <a:endParaRPr lang="en-US"/>
          </a:p>
        </p:txBody>
      </p:sp>
    </p:spTree>
    <p:extLst>
      <p:ext uri="{BB962C8B-B14F-4D97-AF65-F5344CB8AC3E}">
        <p14:creationId xmlns:p14="http://schemas.microsoft.com/office/powerpoint/2010/main" val="3533250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13</a:t>
            </a:fld>
            <a:endParaRPr lang="en-US"/>
          </a:p>
        </p:txBody>
      </p:sp>
    </p:spTree>
    <p:extLst>
      <p:ext uri="{BB962C8B-B14F-4D97-AF65-F5344CB8AC3E}">
        <p14:creationId xmlns:p14="http://schemas.microsoft.com/office/powerpoint/2010/main" val="1035344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15</a:t>
            </a:fld>
            <a:endParaRPr lang="en-US"/>
          </a:p>
        </p:txBody>
      </p:sp>
    </p:spTree>
    <p:extLst>
      <p:ext uri="{BB962C8B-B14F-4D97-AF65-F5344CB8AC3E}">
        <p14:creationId xmlns:p14="http://schemas.microsoft.com/office/powerpoint/2010/main" val="196863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i="1" dirty="0"/>
          </a:p>
        </p:txBody>
      </p:sp>
      <p:sp>
        <p:nvSpPr>
          <p:cNvPr id="4" name="Slide Number Placeholder 3"/>
          <p:cNvSpPr>
            <a:spLocks noGrp="1"/>
          </p:cNvSpPr>
          <p:nvPr>
            <p:ph type="sldNum" sz="quarter" idx="5"/>
          </p:nvPr>
        </p:nvSpPr>
        <p:spPr/>
        <p:txBody>
          <a:bodyPr/>
          <a:lstStyle/>
          <a:p>
            <a:fld id="{06C550CA-696A-4BCB-B4A8-95B1C3E34EB1}" type="slidenum">
              <a:rPr lang="en-US" smtClean="0"/>
              <a:t>2</a:t>
            </a:fld>
            <a:endParaRPr lang="en-US"/>
          </a:p>
        </p:txBody>
      </p:sp>
    </p:spTree>
    <p:extLst>
      <p:ext uri="{BB962C8B-B14F-4D97-AF65-F5344CB8AC3E}">
        <p14:creationId xmlns:p14="http://schemas.microsoft.com/office/powerpoint/2010/main" val="55402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4</a:t>
            </a:fld>
            <a:endParaRPr lang="en-US"/>
          </a:p>
        </p:txBody>
      </p:sp>
    </p:spTree>
    <p:extLst>
      <p:ext uri="{BB962C8B-B14F-4D97-AF65-F5344CB8AC3E}">
        <p14:creationId xmlns:p14="http://schemas.microsoft.com/office/powerpoint/2010/main" val="4117502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15302" lvl="1" indent="-349415">
              <a:lnSpc>
                <a:spcPct val="150000"/>
              </a:lnSpc>
              <a:buFont typeface="Symbol" panose="05050102010706020507" pitchFamily="18" charset="2"/>
              <a:buChar char=""/>
            </a:pPr>
            <a:endParaRPr lang="en-US" sz="1800"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5</a:t>
            </a:fld>
            <a:endParaRPr lang="en-US"/>
          </a:p>
        </p:txBody>
      </p:sp>
    </p:spTree>
    <p:extLst>
      <p:ext uri="{BB962C8B-B14F-4D97-AF65-F5344CB8AC3E}">
        <p14:creationId xmlns:p14="http://schemas.microsoft.com/office/powerpoint/2010/main" val="2225773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15302" lvl="1" indent="-349415">
              <a:lnSpc>
                <a:spcPct val="150000"/>
              </a:lnSpc>
              <a:buFont typeface="Symbol" panose="05050102010706020507" pitchFamily="18" charset="2"/>
              <a:buChar char=""/>
            </a:pPr>
            <a:endParaRPr lang="en-US" sz="1800"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6</a:t>
            </a:fld>
            <a:endParaRPr lang="en-US"/>
          </a:p>
        </p:txBody>
      </p:sp>
    </p:spTree>
    <p:extLst>
      <p:ext uri="{BB962C8B-B14F-4D97-AF65-F5344CB8AC3E}">
        <p14:creationId xmlns:p14="http://schemas.microsoft.com/office/powerpoint/2010/main" val="1457223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7</a:t>
            </a:fld>
            <a:endParaRPr lang="en-US"/>
          </a:p>
        </p:txBody>
      </p:sp>
    </p:spTree>
    <p:extLst>
      <p:ext uri="{BB962C8B-B14F-4D97-AF65-F5344CB8AC3E}">
        <p14:creationId xmlns:p14="http://schemas.microsoft.com/office/powerpoint/2010/main" val="2761177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8</a:t>
            </a:fld>
            <a:endParaRPr lang="en-US"/>
          </a:p>
        </p:txBody>
      </p:sp>
    </p:spTree>
    <p:extLst>
      <p:ext uri="{BB962C8B-B14F-4D97-AF65-F5344CB8AC3E}">
        <p14:creationId xmlns:p14="http://schemas.microsoft.com/office/powerpoint/2010/main" val="413728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9</a:t>
            </a:fld>
            <a:endParaRPr lang="en-US"/>
          </a:p>
        </p:txBody>
      </p:sp>
    </p:spTree>
    <p:extLst>
      <p:ext uri="{BB962C8B-B14F-4D97-AF65-F5344CB8AC3E}">
        <p14:creationId xmlns:p14="http://schemas.microsoft.com/office/powerpoint/2010/main" val="814052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550CA-696A-4BCB-B4A8-95B1C3E34EB1}" type="slidenum">
              <a:rPr lang="en-US" smtClean="0"/>
              <a:t>10</a:t>
            </a:fld>
            <a:endParaRPr lang="en-US"/>
          </a:p>
        </p:txBody>
      </p:sp>
    </p:spTree>
    <p:extLst>
      <p:ext uri="{BB962C8B-B14F-4D97-AF65-F5344CB8AC3E}">
        <p14:creationId xmlns:p14="http://schemas.microsoft.com/office/powerpoint/2010/main" val="2434360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902BFE-CA2D-4229-901B-6F92826B2AB1}" type="datetime1">
              <a:rPr lang="en-US" smtClean="0"/>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1154-7CF6-4CEE-BB19-3444CD86BE1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1267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279F9B-9C28-490E-BD4D-95AFB7A13679}" type="datetime1">
              <a:rPr lang="en-US" smtClean="0"/>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64257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0ACBB2-1924-4055-834F-0E7568ACC2AD}" type="datetime1">
              <a:rPr lang="en-US" smtClean="0"/>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97915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071F5B-56FE-41C7-8842-5AEEB7D8075B}" type="datetime1">
              <a:rPr lang="en-US" smtClean="0"/>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175597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DF55CE-F9F4-4D9F-96EB-1CC3BE8C4E7A}" type="datetime1">
              <a:rPr lang="en-US" smtClean="0"/>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1154-7CF6-4CEE-BB19-3444CD86BE1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861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F95180-81AD-4A8B-8718-55C0261A5EA6}" type="datetime1">
              <a:rPr lang="en-US" smtClean="0"/>
              <a:t>6/30/2023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61680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8B98F6-A4E6-41F9-9ABE-9B2CD6006FE5}" type="datetime1">
              <a:rPr lang="en-US" smtClean="0"/>
              <a:t>6/30/2023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233875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CF0F75-7831-45C4-8B97-BE87C1BF05D4}" type="datetime1">
              <a:rPr lang="en-US" smtClean="0"/>
              <a:t>6/30/2023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2290033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B24086-2E04-4963-9775-7E5CFD396319}" type="datetime1">
              <a:rPr lang="en-US" smtClean="0"/>
              <a:t>6/30/2023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3758495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481B3B5-1D72-4B1A-B48F-B056740A3103}" type="datetime1">
              <a:rPr lang="en-US" smtClean="0"/>
              <a:t>6/30/2023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4D1154-7CF6-4CEE-BB19-3444CD86BE1E}" type="slidenum">
              <a:rPr lang="en-US" smtClean="0"/>
              <a:t>‹#›</a:t>
            </a:fld>
            <a:endParaRPr lang="en-US"/>
          </a:p>
        </p:txBody>
      </p:sp>
    </p:spTree>
    <p:extLst>
      <p:ext uri="{BB962C8B-B14F-4D97-AF65-F5344CB8AC3E}">
        <p14:creationId xmlns:p14="http://schemas.microsoft.com/office/powerpoint/2010/main" val="315949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4E3943-A726-4207-BB22-33AC2B6720EC}" type="datetime1">
              <a:rPr lang="en-US" smtClean="0"/>
              <a:t>6/30/2023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D1154-7CF6-4CEE-BB19-3444CD86BE1E}" type="slidenum">
              <a:rPr lang="en-US" smtClean="0"/>
              <a:t>‹#›</a:t>
            </a:fld>
            <a:endParaRPr lang="en-US"/>
          </a:p>
        </p:txBody>
      </p:sp>
    </p:spTree>
    <p:extLst>
      <p:ext uri="{BB962C8B-B14F-4D97-AF65-F5344CB8AC3E}">
        <p14:creationId xmlns:p14="http://schemas.microsoft.com/office/powerpoint/2010/main" val="599924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C401705-7922-4CCA-AD51-E66535C6350D}" type="datetime1">
              <a:rPr lang="en-US" smtClean="0"/>
              <a:t>6/30/2023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34D1154-7CF6-4CEE-BB19-3444CD86BE1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056735"/>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1.jp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notesSlide" Target="../notesSlides/notesSlide10.xml"/><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4082" y="197699"/>
            <a:ext cx="1467241" cy="1467241"/>
          </a:xfrm>
          <a:prstGeom prst="rect">
            <a:avLst/>
          </a:prstGeom>
        </p:spPr>
      </p:pic>
      <p:sp>
        <p:nvSpPr>
          <p:cNvPr id="2" name="Title 1">
            <a:extLst>
              <a:ext uri="{FF2B5EF4-FFF2-40B4-BE49-F238E27FC236}">
                <a16:creationId xmlns:a16="http://schemas.microsoft.com/office/drawing/2014/main" id="{20DFAD16-5081-459E-B824-5899ED2500F9}"/>
              </a:ext>
            </a:extLst>
          </p:cNvPr>
          <p:cNvSpPr>
            <a:spLocks noGrp="1"/>
          </p:cNvSpPr>
          <p:nvPr>
            <p:ph type="ctrTitle"/>
          </p:nvPr>
        </p:nvSpPr>
        <p:spPr>
          <a:xfrm>
            <a:off x="1097280" y="758952"/>
            <a:ext cx="10058400" cy="2670048"/>
          </a:xfrm>
        </p:spPr>
        <p:txBody>
          <a:bodyPr>
            <a:normAutofit/>
          </a:bodyPr>
          <a:lstStyle/>
          <a:p>
            <a:r>
              <a:rPr lang="en-US" sz="3600" b="1" dirty="0">
                <a:latin typeface="Avenir Next LT Pro" panose="020B0504020202020204" pitchFamily="34" charset="0"/>
              </a:rPr>
              <a:t>H4HP Coordinated Entry System</a:t>
            </a:r>
          </a:p>
        </p:txBody>
      </p:sp>
      <p:sp>
        <p:nvSpPr>
          <p:cNvPr id="4" name="Subtitle 3">
            <a:extLst>
              <a:ext uri="{FF2B5EF4-FFF2-40B4-BE49-F238E27FC236}">
                <a16:creationId xmlns:a16="http://schemas.microsoft.com/office/drawing/2014/main" id="{D1B8D1A0-42F3-4F43-9382-618C203991CA}"/>
              </a:ext>
            </a:extLst>
          </p:cNvPr>
          <p:cNvSpPr>
            <a:spLocks noGrp="1"/>
          </p:cNvSpPr>
          <p:nvPr>
            <p:ph type="subTitle" idx="1"/>
          </p:nvPr>
        </p:nvSpPr>
        <p:spPr>
          <a:xfrm>
            <a:off x="1269734" y="3885729"/>
            <a:ext cx="10058400" cy="493451"/>
          </a:xfrm>
        </p:spPr>
        <p:txBody>
          <a:bodyPr>
            <a:normAutofit/>
          </a:bodyPr>
          <a:lstStyle/>
          <a:p>
            <a:r>
              <a:rPr lang="en-US" sz="2000" dirty="0">
                <a:latin typeface="Avenir Next LT Pro Demi" panose="020B0704020202020204" pitchFamily="34" charset="0"/>
              </a:rPr>
              <a:t>Continuum of care – community meeting - May 17, 2023</a:t>
            </a:r>
          </a:p>
          <a:p>
            <a:endParaRPr lang="en-US" sz="1600" dirty="0"/>
          </a:p>
        </p:txBody>
      </p:sp>
      <p:pic>
        <p:nvPicPr>
          <p:cNvPr id="6" name="Picture 5" descr="Text&#10;&#10;Description automatically generated with low confidence">
            <a:extLst>
              <a:ext uri="{FF2B5EF4-FFF2-40B4-BE49-F238E27FC236}">
                <a16:creationId xmlns:a16="http://schemas.microsoft.com/office/drawing/2014/main" id="{331EE95E-7E55-4375-9EF9-216E46534F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677" y="440432"/>
            <a:ext cx="5334000" cy="1143000"/>
          </a:xfrm>
          <a:prstGeom prst="rect">
            <a:avLst/>
          </a:prstGeom>
        </p:spPr>
      </p:pic>
      <p:sp>
        <p:nvSpPr>
          <p:cNvPr id="3" name="TextBox 2">
            <a:extLst>
              <a:ext uri="{FF2B5EF4-FFF2-40B4-BE49-F238E27FC236}">
                <a16:creationId xmlns:a16="http://schemas.microsoft.com/office/drawing/2014/main" id="{FE0667EB-FC41-AB2B-4A67-3DC6537D6C75}"/>
              </a:ext>
            </a:extLst>
          </p:cNvPr>
          <p:cNvSpPr txBox="1"/>
          <p:nvPr/>
        </p:nvSpPr>
        <p:spPr>
          <a:xfrm>
            <a:off x="6636470" y="5329362"/>
            <a:ext cx="4944853" cy="646331"/>
          </a:xfrm>
          <a:prstGeom prst="rect">
            <a:avLst/>
          </a:prstGeom>
          <a:noFill/>
        </p:spPr>
        <p:txBody>
          <a:bodyPr wrap="square" rtlCol="0">
            <a:spAutoFit/>
          </a:bodyPr>
          <a:lstStyle/>
          <a:p>
            <a:r>
              <a:rPr lang="en-US" dirty="0"/>
              <a:t>Monica Lippi, Housing for Health Manager</a:t>
            </a:r>
          </a:p>
          <a:p>
            <a:r>
              <a:rPr lang="en-US" dirty="0"/>
              <a:t>Monica.Lippi@santacruzcounty.us</a:t>
            </a:r>
          </a:p>
        </p:txBody>
      </p:sp>
    </p:spTree>
    <p:extLst>
      <p:ext uri="{BB962C8B-B14F-4D97-AF65-F5344CB8AC3E}">
        <p14:creationId xmlns:p14="http://schemas.microsoft.com/office/powerpoint/2010/main" val="323672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a:bodyPr>
          <a:lstStyle/>
          <a:p>
            <a:r>
              <a:rPr lang="en-US" sz="5400" dirty="0">
                <a:latin typeface="Avenir Next LT Pro Demi" panose="020B0704020202020204" pitchFamily="34" charset="0"/>
              </a:rPr>
              <a:t>H4HP Connectors</a:t>
            </a:r>
            <a:endParaRPr lang="en-US" sz="54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097280" y="1845734"/>
            <a:ext cx="10058400" cy="4284610"/>
          </a:xfrm>
        </p:spPr>
        <p:txBody>
          <a:bodyPr>
            <a:normAutofit/>
          </a:bodyPr>
          <a:lstStyle/>
          <a:p>
            <a:pPr marL="347472" indent="-347472">
              <a:lnSpc>
                <a:spcPct val="140000"/>
              </a:lnSpc>
              <a:spcBef>
                <a:spcPts val="0"/>
              </a:spcBef>
              <a:spcAft>
                <a:spcPts val="60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Work as part of an outreach team, drop-in center, or multi-service program</a:t>
            </a:r>
            <a:endParaRPr lang="en-US" dirty="0"/>
          </a:p>
          <a:p>
            <a:pPr marL="347472" marR="0" indent="-347472">
              <a:lnSpc>
                <a:spcPct val="140000"/>
              </a:lnSpc>
              <a:spcBef>
                <a:spcPts val="0"/>
              </a:spcBef>
              <a:spcAft>
                <a:spcPts val="60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Identify </a:t>
            </a:r>
            <a:r>
              <a:rPr lang="en-US" sz="2000" dirty="0">
                <a:effectLst/>
                <a:ea typeface="Calibri" panose="020F0502020204030204" pitchFamily="34" charset="0"/>
                <a:cs typeface="Times New Roman" panose="02020603050405020304" pitchFamily="18" charset="0"/>
              </a:rPr>
              <a:t>persons experiencing homelessness and build rapport</a:t>
            </a:r>
          </a:p>
          <a:p>
            <a:pPr marL="347472" marR="0" indent="-347472">
              <a:lnSpc>
                <a:spcPct val="140000"/>
              </a:lnSpc>
              <a:spcBef>
                <a:spcPts val="0"/>
              </a:spcBef>
              <a:spcAft>
                <a:spcPts val="600"/>
              </a:spcAft>
              <a:buFont typeface="Arial" panose="020B0604020202020204" pitchFamily="34" charset="0"/>
              <a:buChar char="•"/>
            </a:pPr>
            <a:r>
              <a:rPr lang="en-US" dirty="0">
                <a:ea typeface="Calibri" panose="020F0502020204030204" pitchFamily="34" charset="0"/>
                <a:cs typeface="Times New Roman" panose="02020603050405020304" pitchFamily="18" charset="0"/>
              </a:rPr>
              <a:t>C</a:t>
            </a:r>
            <a:r>
              <a:rPr lang="en-US" sz="2000" dirty="0">
                <a:effectLst/>
                <a:ea typeface="Calibri" panose="020F0502020204030204" pitchFamily="34" charset="0"/>
                <a:cs typeface="Times New Roman" panose="02020603050405020304" pitchFamily="18" charset="0"/>
              </a:rPr>
              <a:t>onduct initial triage and safety screenings</a:t>
            </a:r>
            <a:endParaRPr lang="en-US" dirty="0">
              <a:effectLst/>
              <a:ea typeface="Calibri" panose="020F0502020204030204" pitchFamily="34" charset="0"/>
              <a:cs typeface="Times New Roman" panose="02020603050405020304" pitchFamily="18" charset="0"/>
            </a:endParaRPr>
          </a:p>
          <a:p>
            <a:pPr marL="347472" marR="0" indent="-347472">
              <a:lnSpc>
                <a:spcPct val="140000"/>
              </a:lnSpc>
              <a:spcBef>
                <a:spcPts val="0"/>
              </a:spcBef>
              <a:spcAft>
                <a:spcPts val="60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Engage with participants to assist with a goal setting and problem-solving process </a:t>
            </a:r>
          </a:p>
          <a:p>
            <a:pPr marL="347472" marR="0" indent="-347472">
              <a:lnSpc>
                <a:spcPct val="140000"/>
              </a:lnSpc>
              <a:spcBef>
                <a:spcPts val="0"/>
              </a:spcBef>
              <a:spcAft>
                <a:spcPts val="600"/>
              </a:spcAft>
              <a:buFont typeface="Arial" panose="020B0604020202020204" pitchFamily="34" charset="0"/>
              <a:buChar char="•"/>
            </a:pPr>
            <a:r>
              <a:rPr lang="en-US" sz="2000" dirty="0">
                <a:effectLst/>
                <a:ea typeface="Calibri" panose="020F0502020204030204" pitchFamily="34" charset="0"/>
                <a:cs typeface="Times New Roman" panose="02020603050405020304" pitchFamily="18" charset="0"/>
              </a:rPr>
              <a:t>Support individuals and families to identify housing outside of the homeless response system</a:t>
            </a:r>
          </a:p>
          <a:p>
            <a:pPr marL="347472" marR="0" indent="-347472">
              <a:lnSpc>
                <a:spcPct val="140000"/>
              </a:lnSpc>
              <a:spcBef>
                <a:spcPts val="0"/>
              </a:spcBef>
              <a:spcAft>
                <a:spcPts val="600"/>
              </a:spcAft>
              <a:buFont typeface="Arial" panose="020B0604020202020204" pitchFamily="34" charset="0"/>
              <a:buChar char="•"/>
            </a:pPr>
            <a:r>
              <a:rPr lang="en-US" dirty="0">
                <a:ea typeface="Calibri" panose="020F0502020204030204" pitchFamily="34" charset="0"/>
                <a:cs typeface="Times New Roman" panose="02020603050405020304" pitchFamily="18" charset="0"/>
              </a:rPr>
              <a:t>M</a:t>
            </a:r>
            <a:r>
              <a:rPr lang="en-US" sz="2000" dirty="0">
                <a:effectLst/>
                <a:ea typeface="Calibri" panose="020F0502020204030204" pitchFamily="34" charset="0"/>
                <a:cs typeface="Times New Roman" panose="02020603050405020304" pitchFamily="18" charset="0"/>
              </a:rPr>
              <a:t>ake referrals that support participant identified goals</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393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grpSp>
        <p:nvGrpSpPr>
          <p:cNvPr id="13" name="Group 12">
            <a:extLst>
              <a:ext uri="{FF2B5EF4-FFF2-40B4-BE49-F238E27FC236}">
                <a16:creationId xmlns:a16="http://schemas.microsoft.com/office/drawing/2014/main" id="{4F7FC2D2-E54A-2C66-A0B2-59EBB2BB2526}"/>
              </a:ext>
            </a:extLst>
          </p:cNvPr>
          <p:cNvGrpSpPr/>
          <p:nvPr/>
        </p:nvGrpSpPr>
        <p:grpSpPr>
          <a:xfrm>
            <a:off x="3145812" y="3954140"/>
            <a:ext cx="3100252" cy="759681"/>
            <a:chOff x="349442" y="4850611"/>
            <a:chExt cx="3100252" cy="759681"/>
          </a:xfrm>
        </p:grpSpPr>
        <p:pic>
          <p:nvPicPr>
            <p:cNvPr id="14" name="Graphic 13" descr="List outline">
              <a:extLst>
                <a:ext uri="{FF2B5EF4-FFF2-40B4-BE49-F238E27FC236}">
                  <a16:creationId xmlns:a16="http://schemas.microsoft.com/office/drawing/2014/main" id="{C466D0AF-4440-ABF1-D112-3BB6E63D01C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70970" y="4850611"/>
              <a:ext cx="457200" cy="457200"/>
            </a:xfrm>
            <a:prstGeom prst="rect">
              <a:avLst/>
            </a:prstGeom>
          </p:spPr>
        </p:pic>
        <p:sp>
          <p:nvSpPr>
            <p:cNvPr id="15" name="TextBox 14">
              <a:extLst>
                <a:ext uri="{FF2B5EF4-FFF2-40B4-BE49-F238E27FC236}">
                  <a16:creationId xmlns:a16="http://schemas.microsoft.com/office/drawing/2014/main" id="{E435BDD0-D523-5A42-C999-54EF12E8C2F1}"/>
                </a:ext>
              </a:extLst>
            </p:cNvPr>
            <p:cNvSpPr txBox="1"/>
            <p:nvPr/>
          </p:nvSpPr>
          <p:spPr>
            <a:xfrm>
              <a:off x="349442" y="5333293"/>
              <a:ext cx="3100252" cy="276999"/>
            </a:xfrm>
            <a:prstGeom prst="rect">
              <a:avLst/>
            </a:prstGeom>
            <a:noFill/>
          </p:spPr>
          <p:txBody>
            <a:bodyPr wrap="square" rtlCol="0">
              <a:spAutoFit/>
            </a:bodyPr>
            <a:lstStyle/>
            <a:p>
              <a:pPr algn="ctr"/>
              <a:r>
                <a:rPr lang="en-US" sz="1200" b="1" dirty="0"/>
                <a:t>Housing Action Plan (HAP)</a:t>
              </a:r>
            </a:p>
          </p:txBody>
        </p:sp>
      </p:grpSp>
      <p:grpSp>
        <p:nvGrpSpPr>
          <p:cNvPr id="16" name="Group 15">
            <a:extLst>
              <a:ext uri="{FF2B5EF4-FFF2-40B4-BE49-F238E27FC236}">
                <a16:creationId xmlns:a16="http://schemas.microsoft.com/office/drawing/2014/main" id="{A1B30CBF-18AC-9155-014E-114431BE202F}"/>
              </a:ext>
            </a:extLst>
          </p:cNvPr>
          <p:cNvGrpSpPr/>
          <p:nvPr/>
        </p:nvGrpSpPr>
        <p:grpSpPr>
          <a:xfrm>
            <a:off x="6383841" y="2809810"/>
            <a:ext cx="2763625" cy="688150"/>
            <a:chOff x="4578252" y="1885486"/>
            <a:chExt cx="2763625" cy="688150"/>
          </a:xfrm>
        </p:grpSpPr>
        <p:pic>
          <p:nvPicPr>
            <p:cNvPr id="17" name="Graphic 16" descr="Home outline">
              <a:extLst>
                <a:ext uri="{FF2B5EF4-FFF2-40B4-BE49-F238E27FC236}">
                  <a16:creationId xmlns:a16="http://schemas.microsoft.com/office/drawing/2014/main" id="{B9A02DFE-9C40-E24A-512E-C83CEDA3021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31464" y="1885486"/>
              <a:ext cx="457200" cy="457200"/>
            </a:xfrm>
            <a:prstGeom prst="rect">
              <a:avLst/>
            </a:prstGeom>
          </p:spPr>
        </p:pic>
        <p:sp>
          <p:nvSpPr>
            <p:cNvPr id="18" name="TextBox 17">
              <a:extLst>
                <a:ext uri="{FF2B5EF4-FFF2-40B4-BE49-F238E27FC236}">
                  <a16:creationId xmlns:a16="http://schemas.microsoft.com/office/drawing/2014/main" id="{83883071-5040-D9CF-8B98-C1B4845AC910}"/>
                </a:ext>
              </a:extLst>
            </p:cNvPr>
            <p:cNvSpPr txBox="1"/>
            <p:nvPr/>
          </p:nvSpPr>
          <p:spPr>
            <a:xfrm>
              <a:off x="4578252" y="2296637"/>
              <a:ext cx="2763625" cy="276999"/>
            </a:xfrm>
            <a:prstGeom prst="rect">
              <a:avLst/>
            </a:prstGeom>
            <a:noFill/>
          </p:spPr>
          <p:txBody>
            <a:bodyPr wrap="square" lIns="91440" rtlCol="0">
              <a:spAutoFit/>
            </a:bodyPr>
            <a:lstStyle/>
            <a:p>
              <a:pPr algn="ctr"/>
              <a:r>
                <a:rPr lang="en-US" sz="1100" i="1" dirty="0"/>
                <a:t>Shelter/</a:t>
              </a:r>
              <a:r>
                <a:rPr lang="en-US" sz="1200" i="1" dirty="0"/>
                <a:t>Temporary</a:t>
              </a:r>
              <a:r>
                <a:rPr lang="en-US" sz="1100" i="1" dirty="0"/>
                <a:t> Housing Referral</a:t>
              </a:r>
            </a:p>
          </p:txBody>
        </p:sp>
      </p:grpSp>
      <p:cxnSp>
        <p:nvCxnSpPr>
          <p:cNvPr id="19" name="Connector: Elbow 12">
            <a:extLst>
              <a:ext uri="{FF2B5EF4-FFF2-40B4-BE49-F238E27FC236}">
                <a16:creationId xmlns:a16="http://schemas.microsoft.com/office/drawing/2014/main" id="{CBD3A316-EE4F-AF9B-96E9-C6D179BE46C7}"/>
              </a:ext>
            </a:extLst>
          </p:cNvPr>
          <p:cNvCxnSpPr>
            <a:cxnSpLocks/>
            <a:stCxn id="15" idx="2"/>
            <a:endCxn id="43" idx="0"/>
          </p:cNvCxnSpPr>
          <p:nvPr/>
        </p:nvCxnSpPr>
        <p:spPr>
          <a:xfrm>
            <a:off x="4695938" y="4713821"/>
            <a:ext cx="0" cy="46951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20A6ED90-8893-4A95-890D-C2FFC9D73A83}"/>
              </a:ext>
            </a:extLst>
          </p:cNvPr>
          <p:cNvGrpSpPr/>
          <p:nvPr/>
        </p:nvGrpSpPr>
        <p:grpSpPr>
          <a:xfrm>
            <a:off x="6383837" y="5183339"/>
            <a:ext cx="2763633" cy="734199"/>
            <a:chOff x="7416796" y="2633964"/>
            <a:chExt cx="2763633" cy="734199"/>
          </a:xfrm>
        </p:grpSpPr>
        <p:pic>
          <p:nvPicPr>
            <p:cNvPr id="21" name="Graphic 20" descr="Home with solid fill">
              <a:extLst>
                <a:ext uri="{FF2B5EF4-FFF2-40B4-BE49-F238E27FC236}">
                  <a16:creationId xmlns:a16="http://schemas.microsoft.com/office/drawing/2014/main" id="{BE53BCF5-0A67-5376-6E5D-E904489137E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551207" y="2633964"/>
              <a:ext cx="494810" cy="457200"/>
            </a:xfrm>
            <a:prstGeom prst="rect">
              <a:avLst/>
            </a:prstGeom>
          </p:spPr>
        </p:pic>
        <p:sp>
          <p:nvSpPr>
            <p:cNvPr id="22" name="TextBox 21">
              <a:extLst>
                <a:ext uri="{FF2B5EF4-FFF2-40B4-BE49-F238E27FC236}">
                  <a16:creationId xmlns:a16="http://schemas.microsoft.com/office/drawing/2014/main" id="{985802E9-A286-9DB9-BDC6-895C301434AC}"/>
                </a:ext>
              </a:extLst>
            </p:cNvPr>
            <p:cNvSpPr txBox="1"/>
            <p:nvPr/>
          </p:nvSpPr>
          <p:spPr>
            <a:xfrm>
              <a:off x="7416796" y="3091164"/>
              <a:ext cx="2763633" cy="276999"/>
            </a:xfrm>
            <a:prstGeom prst="rect">
              <a:avLst/>
            </a:prstGeom>
            <a:noFill/>
          </p:spPr>
          <p:txBody>
            <a:bodyPr wrap="square" rtlCol="0">
              <a:spAutoFit/>
            </a:bodyPr>
            <a:lstStyle/>
            <a:p>
              <a:pPr algn="ctr"/>
              <a:r>
                <a:rPr lang="en-US" sz="1100" b="1" dirty="0"/>
                <a:t>Matching and </a:t>
              </a:r>
              <a:r>
                <a:rPr lang="en-US" sz="1200" b="1" dirty="0"/>
                <a:t>Referral</a:t>
              </a:r>
              <a:endParaRPr lang="en-US" sz="1100" b="1" dirty="0"/>
            </a:p>
          </p:txBody>
        </p:sp>
      </p:grpSp>
      <p:grpSp>
        <p:nvGrpSpPr>
          <p:cNvPr id="23" name="Group 22">
            <a:extLst>
              <a:ext uri="{FF2B5EF4-FFF2-40B4-BE49-F238E27FC236}">
                <a16:creationId xmlns:a16="http://schemas.microsoft.com/office/drawing/2014/main" id="{5F235A97-E06C-2962-FBC5-9FA3046A7499}"/>
              </a:ext>
            </a:extLst>
          </p:cNvPr>
          <p:cNvGrpSpPr/>
          <p:nvPr/>
        </p:nvGrpSpPr>
        <p:grpSpPr>
          <a:xfrm>
            <a:off x="3145811" y="2803875"/>
            <a:ext cx="3100258" cy="680747"/>
            <a:chOff x="1083109" y="2840422"/>
            <a:chExt cx="3100258" cy="680747"/>
          </a:xfrm>
        </p:grpSpPr>
        <p:pic>
          <p:nvPicPr>
            <p:cNvPr id="24" name="Graphic 23" descr="Chat outline">
              <a:extLst>
                <a:ext uri="{FF2B5EF4-FFF2-40B4-BE49-F238E27FC236}">
                  <a16:creationId xmlns:a16="http://schemas.microsoft.com/office/drawing/2014/main" id="{6E9FD1E2-12D2-BE2A-4F38-256B086A3D63}"/>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2404638" y="2840422"/>
              <a:ext cx="457200" cy="457200"/>
            </a:xfrm>
            <a:prstGeom prst="rect">
              <a:avLst/>
            </a:prstGeom>
          </p:spPr>
        </p:pic>
        <p:sp>
          <p:nvSpPr>
            <p:cNvPr id="25" name="TextBox 24">
              <a:extLst>
                <a:ext uri="{FF2B5EF4-FFF2-40B4-BE49-F238E27FC236}">
                  <a16:creationId xmlns:a16="http://schemas.microsoft.com/office/drawing/2014/main" id="{A51BDD68-7DA8-6208-7A77-87F01D82C8A9}"/>
                </a:ext>
              </a:extLst>
            </p:cNvPr>
            <p:cNvSpPr txBox="1"/>
            <p:nvPr/>
          </p:nvSpPr>
          <p:spPr>
            <a:xfrm>
              <a:off x="1083109" y="3244170"/>
              <a:ext cx="3100258" cy="276999"/>
            </a:xfrm>
            <a:prstGeom prst="rect">
              <a:avLst/>
            </a:prstGeom>
            <a:noFill/>
          </p:spPr>
          <p:txBody>
            <a:bodyPr wrap="square" lIns="91440" rtlCol="0">
              <a:spAutoFit/>
            </a:bodyPr>
            <a:lstStyle/>
            <a:p>
              <a:pPr algn="ctr"/>
              <a:r>
                <a:rPr lang="en-US" sz="1200" b="1" dirty="0"/>
                <a:t>Housing Needs Assessment (HNA)</a:t>
              </a:r>
            </a:p>
          </p:txBody>
        </p:sp>
      </p:grpSp>
      <p:grpSp>
        <p:nvGrpSpPr>
          <p:cNvPr id="26" name="Group 25">
            <a:extLst>
              <a:ext uri="{FF2B5EF4-FFF2-40B4-BE49-F238E27FC236}">
                <a16:creationId xmlns:a16="http://schemas.microsoft.com/office/drawing/2014/main" id="{01936326-E6FB-9495-5693-89B66AA908F3}"/>
              </a:ext>
            </a:extLst>
          </p:cNvPr>
          <p:cNvGrpSpPr/>
          <p:nvPr/>
        </p:nvGrpSpPr>
        <p:grpSpPr>
          <a:xfrm>
            <a:off x="6383839" y="3973413"/>
            <a:ext cx="2763629" cy="897816"/>
            <a:chOff x="3019722" y="3649227"/>
            <a:chExt cx="2763629" cy="897816"/>
          </a:xfrm>
        </p:grpSpPr>
        <p:pic>
          <p:nvPicPr>
            <p:cNvPr id="27" name="Graphic 26" descr="Gears outline">
              <a:extLst>
                <a:ext uri="{FF2B5EF4-FFF2-40B4-BE49-F238E27FC236}">
                  <a16:creationId xmlns:a16="http://schemas.microsoft.com/office/drawing/2014/main" id="{6069A925-D3DF-3A2B-EDBF-4579E816AD23}"/>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172936" y="3649227"/>
              <a:ext cx="457200" cy="457200"/>
            </a:xfrm>
            <a:prstGeom prst="rect">
              <a:avLst/>
            </a:prstGeom>
          </p:spPr>
        </p:pic>
        <p:sp>
          <p:nvSpPr>
            <p:cNvPr id="28" name="TextBox 27">
              <a:extLst>
                <a:ext uri="{FF2B5EF4-FFF2-40B4-BE49-F238E27FC236}">
                  <a16:creationId xmlns:a16="http://schemas.microsoft.com/office/drawing/2014/main" id="{7BAE86B5-171D-17DE-6B85-B97FD80C1F54}"/>
                </a:ext>
              </a:extLst>
            </p:cNvPr>
            <p:cNvSpPr txBox="1"/>
            <p:nvPr/>
          </p:nvSpPr>
          <p:spPr>
            <a:xfrm>
              <a:off x="3019722" y="4100767"/>
              <a:ext cx="2763629" cy="446276"/>
            </a:xfrm>
            <a:prstGeom prst="rect">
              <a:avLst/>
            </a:prstGeom>
            <a:noFill/>
          </p:spPr>
          <p:txBody>
            <a:bodyPr wrap="square" rtlCol="0">
              <a:spAutoFit/>
            </a:bodyPr>
            <a:lstStyle/>
            <a:p>
              <a:pPr algn="ctr"/>
              <a:r>
                <a:rPr lang="en-US" sz="1100" i="1" dirty="0"/>
                <a:t>Scoring and Consideration </a:t>
              </a:r>
              <a:r>
                <a:rPr lang="en-US" sz="1200" i="1" dirty="0"/>
                <a:t>for</a:t>
              </a:r>
              <a:r>
                <a:rPr lang="en-US" sz="1100" i="1" dirty="0"/>
                <a:t> Housing Queue</a:t>
              </a:r>
            </a:p>
          </p:txBody>
        </p:sp>
      </p:grpSp>
      <p:grpSp>
        <p:nvGrpSpPr>
          <p:cNvPr id="29" name="Group 28">
            <a:extLst>
              <a:ext uri="{FF2B5EF4-FFF2-40B4-BE49-F238E27FC236}">
                <a16:creationId xmlns:a16="http://schemas.microsoft.com/office/drawing/2014/main" id="{A28635A5-4961-72A6-6093-B4ACC1D94126}"/>
              </a:ext>
            </a:extLst>
          </p:cNvPr>
          <p:cNvGrpSpPr/>
          <p:nvPr/>
        </p:nvGrpSpPr>
        <p:grpSpPr>
          <a:xfrm>
            <a:off x="2986915" y="1421919"/>
            <a:ext cx="3418051" cy="912438"/>
            <a:chOff x="2457450" y="636308"/>
            <a:chExt cx="3418051" cy="912438"/>
          </a:xfrm>
        </p:grpSpPr>
        <p:sp>
          <p:nvSpPr>
            <p:cNvPr id="30" name="TextBox 29">
              <a:extLst>
                <a:ext uri="{FF2B5EF4-FFF2-40B4-BE49-F238E27FC236}">
                  <a16:creationId xmlns:a16="http://schemas.microsoft.com/office/drawing/2014/main" id="{90BEE202-E0DB-83A0-6791-863AD4642455}"/>
                </a:ext>
              </a:extLst>
            </p:cNvPr>
            <p:cNvSpPr txBox="1"/>
            <p:nvPr/>
          </p:nvSpPr>
          <p:spPr>
            <a:xfrm>
              <a:off x="2457450" y="1271747"/>
              <a:ext cx="3418051" cy="276999"/>
            </a:xfrm>
            <a:prstGeom prst="rect">
              <a:avLst/>
            </a:prstGeom>
            <a:noFill/>
          </p:spPr>
          <p:txBody>
            <a:bodyPr wrap="square" rtlCol="0">
              <a:spAutoFit/>
            </a:bodyPr>
            <a:lstStyle/>
            <a:p>
              <a:pPr algn="ctr"/>
              <a:r>
                <a:rPr lang="en-US" sz="1200" b="1" dirty="0"/>
                <a:t>Household</a:t>
              </a:r>
              <a:r>
                <a:rPr lang="en-US" sz="1100" b="1" dirty="0"/>
                <a:t> Engagement</a:t>
              </a:r>
            </a:p>
          </p:txBody>
        </p:sp>
        <p:grpSp>
          <p:nvGrpSpPr>
            <p:cNvPr id="31" name="Group 30">
              <a:extLst>
                <a:ext uri="{FF2B5EF4-FFF2-40B4-BE49-F238E27FC236}">
                  <a16:creationId xmlns:a16="http://schemas.microsoft.com/office/drawing/2014/main" id="{4D93E546-1CC4-8C1E-E7A8-3AD8E153EB64}"/>
                </a:ext>
              </a:extLst>
            </p:cNvPr>
            <p:cNvGrpSpPr/>
            <p:nvPr/>
          </p:nvGrpSpPr>
          <p:grpSpPr>
            <a:xfrm>
              <a:off x="3420965" y="636308"/>
              <a:ext cx="1491021" cy="640080"/>
              <a:chOff x="4810174" y="508097"/>
              <a:chExt cx="1491021" cy="640080"/>
            </a:xfrm>
          </p:grpSpPr>
          <p:grpSp>
            <p:nvGrpSpPr>
              <p:cNvPr id="32" name="Group 31">
                <a:extLst>
                  <a:ext uri="{FF2B5EF4-FFF2-40B4-BE49-F238E27FC236}">
                    <a16:creationId xmlns:a16="http://schemas.microsoft.com/office/drawing/2014/main" id="{048463E3-F4C6-9BF9-F659-B5D3940AE01C}"/>
                  </a:ext>
                </a:extLst>
              </p:cNvPr>
              <p:cNvGrpSpPr/>
              <p:nvPr/>
            </p:nvGrpSpPr>
            <p:grpSpPr>
              <a:xfrm>
                <a:off x="4810174" y="508097"/>
                <a:ext cx="640080" cy="640080"/>
                <a:chOff x="10591918" y="-3946465"/>
                <a:chExt cx="1280160" cy="1280160"/>
              </a:xfrm>
            </p:grpSpPr>
            <p:sp>
              <p:nvSpPr>
                <p:cNvPr id="37" name="Oval 36">
                  <a:extLst>
                    <a:ext uri="{FF2B5EF4-FFF2-40B4-BE49-F238E27FC236}">
                      <a16:creationId xmlns:a16="http://schemas.microsoft.com/office/drawing/2014/main" id="{FD452BFF-0B76-A6D5-C1C2-3D77541FCDF5}"/>
                    </a:ext>
                  </a:extLst>
                </p:cNvPr>
                <p:cNvSpPr/>
                <p:nvPr/>
              </p:nvSpPr>
              <p:spPr>
                <a:xfrm>
                  <a:off x="10591918" y="-3946465"/>
                  <a:ext cx="1280160" cy="1280160"/>
                </a:xfrm>
                <a:prstGeom prst="ellipse">
                  <a:avLst/>
                </a:prstGeom>
                <a:solidFill>
                  <a:srgbClr val="00B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descr="Users with solid fill">
                  <a:extLst>
                    <a:ext uri="{FF2B5EF4-FFF2-40B4-BE49-F238E27FC236}">
                      <a16:creationId xmlns:a16="http://schemas.microsoft.com/office/drawing/2014/main" id="{2EE6738F-F0F9-58F4-91E3-871298BF794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0774798" y="-3763585"/>
                  <a:ext cx="914400" cy="914400"/>
                </a:xfrm>
                <a:prstGeom prst="rect">
                  <a:avLst/>
                </a:prstGeom>
              </p:spPr>
            </p:pic>
          </p:grpSp>
          <p:grpSp>
            <p:nvGrpSpPr>
              <p:cNvPr id="33" name="Group 32">
                <a:extLst>
                  <a:ext uri="{FF2B5EF4-FFF2-40B4-BE49-F238E27FC236}">
                    <a16:creationId xmlns:a16="http://schemas.microsoft.com/office/drawing/2014/main" id="{37AB2878-6E65-87A0-214D-63A9B6549645}"/>
                  </a:ext>
                </a:extLst>
              </p:cNvPr>
              <p:cNvGrpSpPr/>
              <p:nvPr/>
            </p:nvGrpSpPr>
            <p:grpSpPr>
              <a:xfrm>
                <a:off x="5843995" y="599537"/>
                <a:ext cx="457200" cy="457200"/>
                <a:chOff x="12998924" y="-7817737"/>
                <a:chExt cx="914400" cy="914400"/>
              </a:xfrm>
            </p:grpSpPr>
            <p:sp>
              <p:nvSpPr>
                <p:cNvPr id="35" name="Oval 34">
                  <a:extLst>
                    <a:ext uri="{FF2B5EF4-FFF2-40B4-BE49-F238E27FC236}">
                      <a16:creationId xmlns:a16="http://schemas.microsoft.com/office/drawing/2014/main" id="{FC535654-84EA-7BC2-0F3E-E72A309BB2C5}"/>
                    </a:ext>
                  </a:extLst>
                </p:cNvPr>
                <p:cNvSpPr/>
                <p:nvPr/>
              </p:nvSpPr>
              <p:spPr>
                <a:xfrm>
                  <a:off x="12998924" y="-7817737"/>
                  <a:ext cx="914400" cy="914400"/>
                </a:xfrm>
                <a:prstGeom prst="ellipse">
                  <a:avLst/>
                </a:prstGeom>
                <a:solidFill>
                  <a:srgbClr val="E22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Graphic 35" descr="Users with solid fill">
                  <a:extLst>
                    <a:ext uri="{FF2B5EF4-FFF2-40B4-BE49-F238E27FC236}">
                      <a16:creationId xmlns:a16="http://schemas.microsoft.com/office/drawing/2014/main" id="{6503230F-1E55-726C-3FC3-93AF46811B5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3136084" y="-7668257"/>
                  <a:ext cx="640080" cy="615440"/>
                </a:xfrm>
                <a:prstGeom prst="rect">
                  <a:avLst/>
                </a:prstGeom>
              </p:spPr>
            </p:pic>
          </p:grpSp>
          <p:cxnSp>
            <p:nvCxnSpPr>
              <p:cNvPr id="34" name="Connector: Elbow 57">
                <a:extLst>
                  <a:ext uri="{FF2B5EF4-FFF2-40B4-BE49-F238E27FC236}">
                    <a16:creationId xmlns:a16="http://schemas.microsoft.com/office/drawing/2014/main" id="{86E936F1-F100-A673-CC53-E4A30623C68C}"/>
                  </a:ext>
                </a:extLst>
              </p:cNvPr>
              <p:cNvCxnSpPr>
                <a:cxnSpLocks/>
                <a:stCxn id="37" idx="6"/>
                <a:endCxn id="35" idx="2"/>
              </p:cNvCxnSpPr>
              <p:nvPr/>
            </p:nvCxnSpPr>
            <p:spPr>
              <a:xfrm>
                <a:off x="5450254" y="828137"/>
                <a:ext cx="393741" cy="0"/>
              </a:xfrm>
              <a:prstGeom prst="straightConnector1">
                <a:avLst/>
              </a:prstGeom>
              <a:ln w="9525">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grpSp>
      </p:grpSp>
      <p:cxnSp>
        <p:nvCxnSpPr>
          <p:cNvPr id="39" name="Straight Arrow Connector 38">
            <a:extLst>
              <a:ext uri="{FF2B5EF4-FFF2-40B4-BE49-F238E27FC236}">
                <a16:creationId xmlns:a16="http://schemas.microsoft.com/office/drawing/2014/main" id="{1A22ECBE-0685-05E2-467C-7BDC8C2E7F03}"/>
              </a:ext>
            </a:extLst>
          </p:cNvPr>
          <p:cNvCxnSpPr>
            <a:cxnSpLocks/>
            <a:stCxn id="30" idx="2"/>
            <a:endCxn id="24" idx="0"/>
          </p:cNvCxnSpPr>
          <p:nvPr/>
        </p:nvCxnSpPr>
        <p:spPr>
          <a:xfrm flipH="1">
            <a:off x="4695940" y="2334357"/>
            <a:ext cx="1" cy="469518"/>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0" name="Group 39">
            <a:extLst>
              <a:ext uri="{FF2B5EF4-FFF2-40B4-BE49-F238E27FC236}">
                <a16:creationId xmlns:a16="http://schemas.microsoft.com/office/drawing/2014/main" id="{1201087E-E85B-FAA7-868E-2DB7F93C1D38}"/>
              </a:ext>
            </a:extLst>
          </p:cNvPr>
          <p:cNvGrpSpPr/>
          <p:nvPr/>
        </p:nvGrpSpPr>
        <p:grpSpPr>
          <a:xfrm>
            <a:off x="3145812" y="5183339"/>
            <a:ext cx="3100252" cy="734922"/>
            <a:chOff x="8165062" y="5439066"/>
            <a:chExt cx="3100252" cy="734922"/>
          </a:xfrm>
        </p:grpSpPr>
        <p:grpSp>
          <p:nvGrpSpPr>
            <p:cNvPr id="41" name="Group 40">
              <a:extLst>
                <a:ext uri="{FF2B5EF4-FFF2-40B4-BE49-F238E27FC236}">
                  <a16:creationId xmlns:a16="http://schemas.microsoft.com/office/drawing/2014/main" id="{2A762757-FA76-96C7-3002-97D683F60795}"/>
                </a:ext>
              </a:extLst>
            </p:cNvPr>
            <p:cNvGrpSpPr/>
            <p:nvPr/>
          </p:nvGrpSpPr>
          <p:grpSpPr>
            <a:xfrm>
              <a:off x="9486588" y="5439066"/>
              <a:ext cx="457200" cy="457200"/>
              <a:chOff x="8544531" y="5684865"/>
              <a:chExt cx="457200" cy="457200"/>
            </a:xfrm>
          </p:grpSpPr>
          <p:sp>
            <p:nvSpPr>
              <p:cNvPr id="43" name="Oval 42">
                <a:extLst>
                  <a:ext uri="{FF2B5EF4-FFF2-40B4-BE49-F238E27FC236}">
                    <a16:creationId xmlns:a16="http://schemas.microsoft.com/office/drawing/2014/main" id="{9171BDB2-6315-D9F2-AF3E-66493BEDFDBA}"/>
                  </a:ext>
                </a:extLst>
              </p:cNvPr>
              <p:cNvSpPr/>
              <p:nvPr/>
            </p:nvSpPr>
            <p:spPr>
              <a:xfrm>
                <a:off x="8544531" y="5684865"/>
                <a:ext cx="457200" cy="457200"/>
              </a:xfrm>
              <a:prstGeom prst="ellipse">
                <a:avLst/>
              </a:prstGeom>
              <a:solidFill>
                <a:srgbClr val="F3B4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Graphic 43" descr="Home with solid fill">
                <a:extLst>
                  <a:ext uri="{FF2B5EF4-FFF2-40B4-BE49-F238E27FC236}">
                    <a16:creationId xmlns:a16="http://schemas.microsoft.com/office/drawing/2014/main" id="{295D2763-88A9-5EB5-EA75-0AEFCA3C190D}"/>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8613111" y="5753445"/>
                <a:ext cx="320040" cy="320040"/>
              </a:xfrm>
              <a:prstGeom prst="rect">
                <a:avLst/>
              </a:prstGeom>
            </p:spPr>
          </p:pic>
        </p:grpSp>
        <p:sp>
          <p:nvSpPr>
            <p:cNvPr id="42" name="TextBox 41">
              <a:extLst>
                <a:ext uri="{FF2B5EF4-FFF2-40B4-BE49-F238E27FC236}">
                  <a16:creationId xmlns:a16="http://schemas.microsoft.com/office/drawing/2014/main" id="{D547E5F9-D907-2A2C-0655-58A95916C910}"/>
                </a:ext>
              </a:extLst>
            </p:cNvPr>
            <p:cNvSpPr txBox="1"/>
            <p:nvPr/>
          </p:nvSpPr>
          <p:spPr>
            <a:xfrm>
              <a:off x="8165062" y="5896989"/>
              <a:ext cx="3100252" cy="276999"/>
            </a:xfrm>
            <a:prstGeom prst="rect">
              <a:avLst/>
            </a:prstGeom>
            <a:noFill/>
          </p:spPr>
          <p:txBody>
            <a:bodyPr wrap="square" rtlCol="0">
              <a:spAutoFit/>
            </a:bodyPr>
            <a:lstStyle/>
            <a:p>
              <a:pPr algn="ctr"/>
              <a:r>
                <a:rPr lang="en-US" sz="1200" b="1" dirty="0"/>
                <a:t>Housing</a:t>
              </a:r>
              <a:r>
                <a:rPr lang="en-US" sz="1100" b="1" dirty="0"/>
                <a:t> Secured</a:t>
              </a:r>
            </a:p>
          </p:txBody>
        </p:sp>
      </p:grpSp>
      <p:cxnSp>
        <p:nvCxnSpPr>
          <p:cNvPr id="45" name="Connector: Elbow 57">
            <a:extLst>
              <a:ext uri="{FF2B5EF4-FFF2-40B4-BE49-F238E27FC236}">
                <a16:creationId xmlns:a16="http://schemas.microsoft.com/office/drawing/2014/main" id="{41279F75-FA3E-BC10-CB9A-65C8E5DE8130}"/>
              </a:ext>
            </a:extLst>
          </p:cNvPr>
          <p:cNvCxnSpPr>
            <a:cxnSpLocks/>
            <a:endCxn id="17" idx="0"/>
          </p:cNvCxnSpPr>
          <p:nvPr/>
        </p:nvCxnSpPr>
        <p:spPr>
          <a:xfrm>
            <a:off x="5849153" y="2195857"/>
            <a:ext cx="1916500" cy="613953"/>
          </a:xfrm>
          <a:prstGeom prst="curved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88">
            <a:extLst>
              <a:ext uri="{FF2B5EF4-FFF2-40B4-BE49-F238E27FC236}">
                <a16:creationId xmlns:a16="http://schemas.microsoft.com/office/drawing/2014/main" id="{A566D303-BC75-D30C-8E5D-26DBCF6ADAE7}"/>
              </a:ext>
            </a:extLst>
          </p:cNvPr>
          <p:cNvCxnSpPr>
            <a:cxnSpLocks/>
            <a:stCxn id="25" idx="2"/>
            <a:endCxn id="14" idx="0"/>
          </p:cNvCxnSpPr>
          <p:nvPr/>
        </p:nvCxnSpPr>
        <p:spPr>
          <a:xfrm>
            <a:off x="4695940" y="3484622"/>
            <a:ext cx="0" cy="469518"/>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67">
            <a:extLst>
              <a:ext uri="{FF2B5EF4-FFF2-40B4-BE49-F238E27FC236}">
                <a16:creationId xmlns:a16="http://schemas.microsoft.com/office/drawing/2014/main" id="{42553E12-D2D2-BCE8-5872-6A819A91E2C4}"/>
              </a:ext>
            </a:extLst>
          </p:cNvPr>
          <p:cNvCxnSpPr>
            <a:cxnSpLocks/>
            <a:stCxn id="25" idx="2"/>
            <a:endCxn id="27" idx="1"/>
          </p:cNvCxnSpPr>
          <p:nvPr/>
        </p:nvCxnSpPr>
        <p:spPr>
          <a:xfrm rot="16200000" flipH="1">
            <a:off x="5757801" y="2422760"/>
            <a:ext cx="717391" cy="2841113"/>
          </a:xfrm>
          <a:prstGeom prst="curvedConnector2">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57">
            <a:extLst>
              <a:ext uri="{FF2B5EF4-FFF2-40B4-BE49-F238E27FC236}">
                <a16:creationId xmlns:a16="http://schemas.microsoft.com/office/drawing/2014/main" id="{918611BB-8948-22D6-8B9D-5FCCF82C461E}"/>
              </a:ext>
            </a:extLst>
          </p:cNvPr>
          <p:cNvCxnSpPr>
            <a:cxnSpLocks/>
            <a:stCxn id="21" idx="1"/>
            <a:endCxn id="43" idx="6"/>
          </p:cNvCxnSpPr>
          <p:nvPr/>
        </p:nvCxnSpPr>
        <p:spPr>
          <a:xfrm flipH="1">
            <a:off x="4924538" y="5411939"/>
            <a:ext cx="2593710"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57">
            <a:extLst>
              <a:ext uri="{FF2B5EF4-FFF2-40B4-BE49-F238E27FC236}">
                <a16:creationId xmlns:a16="http://schemas.microsoft.com/office/drawing/2014/main" id="{FB93C934-D9BC-B121-CE41-A87AF4D5A96C}"/>
              </a:ext>
            </a:extLst>
          </p:cNvPr>
          <p:cNvCxnSpPr>
            <a:cxnSpLocks/>
            <a:stCxn id="28" idx="2"/>
            <a:endCxn id="21" idx="0"/>
          </p:cNvCxnSpPr>
          <p:nvPr/>
        </p:nvCxnSpPr>
        <p:spPr>
          <a:xfrm rot="5400000">
            <a:off x="7609599" y="5027284"/>
            <a:ext cx="312110" cy="1"/>
          </a:xfrm>
          <a:prstGeom prst="bentConnector3">
            <a:avLst>
              <a:gd name="adj1" fmla="val 5000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0" name="Connector: Elbow 57">
            <a:extLst>
              <a:ext uri="{FF2B5EF4-FFF2-40B4-BE49-F238E27FC236}">
                <a16:creationId xmlns:a16="http://schemas.microsoft.com/office/drawing/2014/main" id="{372D7CC8-90DB-EDA5-86B5-0E88BA93E02A}"/>
              </a:ext>
            </a:extLst>
          </p:cNvPr>
          <p:cNvCxnSpPr>
            <a:cxnSpLocks/>
            <a:stCxn id="17" idx="1"/>
            <a:endCxn id="24" idx="3"/>
          </p:cNvCxnSpPr>
          <p:nvPr/>
        </p:nvCxnSpPr>
        <p:spPr>
          <a:xfrm flipH="1" flipV="1">
            <a:off x="4924540" y="3032475"/>
            <a:ext cx="2612513" cy="5935"/>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DC6B39FB-0300-3BE1-7FEA-3395AC36CD14}"/>
              </a:ext>
            </a:extLst>
          </p:cNvPr>
          <p:cNvSpPr>
            <a:spLocks noGrp="1"/>
          </p:cNvSpPr>
          <p:nvPr>
            <p:ph type="title" idx="4294967295"/>
          </p:nvPr>
        </p:nvSpPr>
        <p:spPr>
          <a:xfrm>
            <a:off x="640828" y="405164"/>
            <a:ext cx="10951335" cy="1168400"/>
          </a:xfrm>
        </p:spPr>
        <p:txBody>
          <a:bodyPr>
            <a:noAutofit/>
          </a:bodyPr>
          <a:lstStyle/>
          <a:p>
            <a:r>
              <a:rPr lang="en-US" b="1" dirty="0">
                <a:effectLst/>
                <a:latin typeface="Avenir Next LT Pro Demi" panose="020B0704020202020204" pitchFamily="34" charset="0"/>
                <a:ea typeface="Calibri" panose="020F0502020204030204" pitchFamily="34" charset="0"/>
                <a:cs typeface="Calibri" panose="020F0502020204030204" pitchFamily="34" charset="0"/>
              </a:rPr>
              <a:t>Overview of Coordinated Entry Process Flow</a:t>
            </a:r>
            <a:endParaRPr lang="en-US" dirty="0">
              <a:latin typeface="Avenir Next LT Pro Demi" panose="020B0704020202020204" pitchFamily="34" charset="0"/>
            </a:endParaRPr>
          </a:p>
        </p:txBody>
      </p:sp>
    </p:spTree>
    <p:extLst>
      <p:ext uri="{BB962C8B-B14F-4D97-AF65-F5344CB8AC3E}">
        <p14:creationId xmlns:p14="http://schemas.microsoft.com/office/powerpoint/2010/main" val="2085719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a:bodyPr>
          <a:lstStyle/>
          <a:p>
            <a:r>
              <a:rPr lang="en-US" sz="6000" dirty="0">
                <a:latin typeface="Avenir Next LT Pro Demi" panose="020B0704020202020204" pitchFamily="34" charset="0"/>
              </a:rPr>
              <a:t>Where We Are Now</a:t>
            </a:r>
            <a:endParaRPr lang="en-US" sz="60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p:txBody>
          <a:bodyPr>
            <a:normAutofit/>
          </a:bodyPr>
          <a:lstStyle/>
          <a:p>
            <a:pPr marL="347472" indent="-347472">
              <a:lnSpc>
                <a:spcPct val="114000"/>
              </a:lnSpc>
              <a:spcBef>
                <a:spcPts val="600"/>
              </a:spcBef>
              <a:buFont typeface="Arial" panose="020B0604020202020204" pitchFamily="34" charset="0"/>
              <a:buChar char="•"/>
            </a:pPr>
            <a:r>
              <a:rPr lang="en-US" sz="2200" dirty="0">
                <a:ea typeface="Calibri" panose="020F0502020204030204" pitchFamily="34" charset="0"/>
                <a:cs typeface="Calibri" panose="020F0502020204030204" pitchFamily="34" charset="0"/>
              </a:rPr>
              <a:t>CE Redesign Implementation Date: April 1, 2023</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Built HNA, HAP, and matching and referral process in HMIS</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Finalized Policies</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Developed Training Plan and Trained 1</a:t>
            </a:r>
            <a:r>
              <a:rPr lang="en-US" baseline="30000" dirty="0">
                <a:ea typeface="Calibri" panose="020F0502020204030204" pitchFamily="34" charset="0"/>
                <a:cs typeface="Calibri" panose="020F0502020204030204" pitchFamily="34" charset="0"/>
              </a:rPr>
              <a:t>st </a:t>
            </a:r>
            <a:r>
              <a:rPr lang="en-US" dirty="0">
                <a:ea typeface="Calibri" panose="020F0502020204030204" pitchFamily="34" charset="0"/>
                <a:cs typeface="Calibri" panose="020F0502020204030204" pitchFamily="34" charset="0"/>
              </a:rPr>
              <a:t> Cohort</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Implemented Transition Plan from VI-SPDAT </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Communicate changes to the community, providers and people experiencing homelessness to understand the new processes</a:t>
            </a:r>
          </a:p>
          <a:p>
            <a:pPr marL="347472"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Working monthly with H4HP Operations Committee to develop all materials and plans</a:t>
            </a:r>
          </a:p>
        </p:txBody>
      </p:sp>
    </p:spTree>
    <p:extLst>
      <p:ext uri="{BB962C8B-B14F-4D97-AF65-F5344CB8AC3E}">
        <p14:creationId xmlns:p14="http://schemas.microsoft.com/office/powerpoint/2010/main" val="2796727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Autofit/>
          </a:bodyPr>
          <a:lstStyle/>
          <a:p>
            <a:r>
              <a:rPr lang="en-US" dirty="0">
                <a:latin typeface="Avenir Next LT Pro Demi" panose="020B0704020202020204" pitchFamily="34" charset="0"/>
              </a:rPr>
              <a:t>Redesign Post-Implementation Plan</a:t>
            </a:r>
            <a:endParaRPr lang="en-US"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p:txBody>
          <a:bodyPr>
            <a:normAutofit fontScale="92500" lnSpcReduction="10000"/>
          </a:bodyPr>
          <a:lstStyle/>
          <a:p>
            <a:pPr marL="347472"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April to June 2023 closely monitor progress</a:t>
            </a:r>
          </a:p>
          <a:p>
            <a:pPr marL="347472"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Review</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Participant feedback</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Qualitative feedback from connectors</a:t>
            </a:r>
          </a:p>
          <a:p>
            <a:pPr marL="640080" lvl="1"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HMIS issues and resolutions</a:t>
            </a:r>
          </a:p>
          <a:p>
            <a:pPr marL="347472"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Monthly Connector Collaboratives for ongoing learning, quality improvement, and consistency of practice</a:t>
            </a:r>
          </a:p>
          <a:p>
            <a:pPr marL="347472"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New Connector Training – 6/15/23, 9am-noon, more trainings upfront, then quarterly thereafter</a:t>
            </a:r>
          </a:p>
          <a:p>
            <a:pPr marL="347472" indent="-347472">
              <a:lnSpc>
                <a:spcPct val="114000"/>
              </a:lnSpc>
              <a:spcBef>
                <a:spcPts val="600"/>
              </a:spcBef>
              <a:buFont typeface="Arial" panose="020B0604020202020204" pitchFamily="34" charset="0"/>
              <a:buChar char="•"/>
            </a:pPr>
            <a:r>
              <a:rPr lang="en-US" dirty="0">
                <a:ea typeface="Calibri" panose="020F0502020204030204" pitchFamily="34" charset="0"/>
                <a:cs typeface="Calibri" panose="020F0502020204030204" pitchFamily="34" charset="0"/>
              </a:rPr>
              <a:t>Quarterly evaluation 1</a:t>
            </a:r>
            <a:r>
              <a:rPr lang="en-US" baseline="30000" dirty="0">
                <a:ea typeface="Calibri" panose="020F0502020204030204" pitchFamily="34" charset="0"/>
                <a:cs typeface="Calibri" panose="020F0502020204030204" pitchFamily="34" charset="0"/>
              </a:rPr>
              <a:t>st</a:t>
            </a:r>
            <a:r>
              <a:rPr lang="en-US" dirty="0">
                <a:ea typeface="Calibri" panose="020F0502020204030204" pitchFamily="34" charset="0"/>
                <a:cs typeface="Calibri" panose="020F0502020204030204" pitchFamily="34" charset="0"/>
              </a:rPr>
              <a:t> year</a:t>
            </a:r>
            <a:endParaRPr lang="en-US" sz="5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3937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BD22-5B3C-FEEF-B38D-0327D3AAB9F5}"/>
              </a:ext>
            </a:extLst>
          </p:cNvPr>
          <p:cNvSpPr>
            <a:spLocks noGrp="1"/>
          </p:cNvSpPr>
          <p:nvPr>
            <p:ph type="title"/>
          </p:nvPr>
        </p:nvSpPr>
        <p:spPr/>
        <p:txBody>
          <a:bodyPr/>
          <a:lstStyle/>
          <a:p>
            <a:r>
              <a:rPr lang="en-US" b="1" dirty="0"/>
              <a:t>H4HP Connector MOU</a:t>
            </a:r>
          </a:p>
        </p:txBody>
      </p:sp>
      <p:sp>
        <p:nvSpPr>
          <p:cNvPr id="3" name="Content Placeholder 2">
            <a:extLst>
              <a:ext uri="{FF2B5EF4-FFF2-40B4-BE49-F238E27FC236}">
                <a16:creationId xmlns:a16="http://schemas.microsoft.com/office/drawing/2014/main" id="{6BB142B5-CBF9-1A26-7AF2-A2125763B537}"/>
              </a:ext>
            </a:extLst>
          </p:cNvPr>
          <p:cNvSpPr>
            <a:spLocks noGrp="1"/>
          </p:cNvSpPr>
          <p:nvPr>
            <p:ph idx="1"/>
          </p:nvPr>
        </p:nvSpPr>
        <p:spPr/>
        <p:txBody>
          <a:bodyPr>
            <a:normAutofit/>
          </a:bodyPr>
          <a:lstStyle/>
          <a:p>
            <a:pPr>
              <a:buFont typeface="Arial" panose="020B0604020202020204" pitchFamily="34" charset="0"/>
              <a:buChar char="•"/>
            </a:pPr>
            <a:r>
              <a:rPr lang="en-US" sz="2800" dirty="0"/>
              <a:t> Defines roles of the H4H Division, Connectors, and their agencies</a:t>
            </a:r>
          </a:p>
          <a:p>
            <a:pPr marL="0" indent="0">
              <a:buNone/>
            </a:pPr>
            <a:endParaRPr lang="en-US" sz="2800" dirty="0"/>
          </a:p>
          <a:p>
            <a:pPr>
              <a:buFont typeface="Arial" panose="020B0604020202020204" pitchFamily="34" charset="0"/>
              <a:buChar char="•"/>
            </a:pPr>
            <a:r>
              <a:rPr lang="en-US" sz="2800" dirty="0"/>
              <a:t>Must be signed by EDs prior to becoming Connector</a:t>
            </a:r>
            <a:br>
              <a:rPr lang="en-US" sz="2800" dirty="0"/>
            </a:br>
            <a:endParaRPr lang="en-US" sz="2800" dirty="0"/>
          </a:p>
          <a:p>
            <a:pPr>
              <a:buFont typeface="Arial" panose="020B0604020202020204" pitchFamily="34" charset="0"/>
              <a:buChar char="•"/>
            </a:pPr>
            <a:r>
              <a:rPr lang="en-US" sz="2800" dirty="0"/>
              <a:t>Link to </a:t>
            </a:r>
            <a:r>
              <a:rPr lang="en-US" sz="2800" dirty="0" err="1"/>
              <a:t>Docusign</a:t>
            </a:r>
            <a:r>
              <a:rPr lang="en-US" sz="2800" dirty="0"/>
              <a:t> form will be sent to H4HP members via newsletter and available on the H4HP website</a:t>
            </a:r>
          </a:p>
        </p:txBody>
      </p:sp>
      <p:sp>
        <p:nvSpPr>
          <p:cNvPr id="4" name="Footer Placeholder 3">
            <a:extLst>
              <a:ext uri="{FF2B5EF4-FFF2-40B4-BE49-F238E27FC236}">
                <a16:creationId xmlns:a16="http://schemas.microsoft.com/office/drawing/2014/main" id="{1D147D04-ECF0-5B43-628E-8BD131A85D28}"/>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09214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ED5758-A0C6-2B1E-473E-24E7E255FA20}"/>
              </a:ext>
            </a:extLst>
          </p:cNvPr>
          <p:cNvSpPr>
            <a:spLocks noGrp="1"/>
          </p:cNvSpPr>
          <p:nvPr>
            <p:ph type="title"/>
          </p:nvPr>
        </p:nvSpPr>
        <p:spPr/>
        <p:txBody>
          <a:bodyPr>
            <a:normAutofit/>
          </a:bodyPr>
          <a:lstStyle/>
          <a:p>
            <a:r>
              <a:rPr lang="en-US" sz="6000" b="1" dirty="0"/>
              <a:t>Q&amp;A</a:t>
            </a:r>
          </a:p>
        </p:txBody>
      </p:sp>
      <p:sp>
        <p:nvSpPr>
          <p:cNvPr id="3" name="Footer Placeholder 2">
            <a:extLst>
              <a:ext uri="{FF2B5EF4-FFF2-40B4-BE49-F238E27FC236}">
                <a16:creationId xmlns:a16="http://schemas.microsoft.com/office/drawing/2014/main" id="{91B4CC1A-DFDF-5D47-109B-76BEF86971D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551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fontScale="90000"/>
          </a:bodyPr>
          <a:lstStyle/>
          <a:p>
            <a:r>
              <a:rPr lang="en-US" sz="6000" dirty="0">
                <a:latin typeface="Avenir Next LT Pro Demi" panose="020B0704020202020204" pitchFamily="34" charset="0"/>
              </a:rPr>
              <a:t>Definition of Coordinated Entry</a:t>
            </a:r>
            <a:endParaRPr lang="en-US" sz="60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p:txBody>
          <a:bodyPr>
            <a:normAutofit/>
          </a:bodyPr>
          <a:lstStyle/>
          <a:p>
            <a:pPr marL="0" indent="0">
              <a:lnSpc>
                <a:spcPct val="150000"/>
              </a:lnSpc>
              <a:spcBef>
                <a:spcPts val="0"/>
              </a:spcBef>
              <a:buNone/>
            </a:pPr>
            <a:endParaRPr lang="en-US" i="1" dirty="0">
              <a:effectLst/>
              <a:ea typeface="Calibri" panose="020F0502020204030204" pitchFamily="34" charset="0"/>
              <a:cs typeface="Times New Roman" panose="02020603050405020304" pitchFamily="18" charset="0"/>
            </a:endParaRPr>
          </a:p>
          <a:p>
            <a:pPr marL="0" indent="0">
              <a:lnSpc>
                <a:spcPct val="150000"/>
              </a:lnSpc>
              <a:spcBef>
                <a:spcPts val="0"/>
              </a:spcBef>
              <a:buNone/>
            </a:pPr>
            <a:r>
              <a:rPr lang="en-US" i="1" dirty="0">
                <a:effectLst/>
                <a:latin typeface="Avenir Next LT Pro" panose="020B0504020202020204" pitchFamily="34" charset="0"/>
                <a:ea typeface="Calibri" panose="020F0502020204030204" pitchFamily="34" charset="0"/>
                <a:cs typeface="Times New Roman" panose="02020603050405020304" pitchFamily="18" charset="0"/>
              </a:rPr>
              <a:t>Santa Cruz County’s Housing for Health Partnership (H4HP) defines Coordinated Entry as the approach to coordinate and manage the system’s participating housing and service resources. Coordinated Entry supports the system in making equitable decisions to best connect people experiencing homelessness to interventions to end their homelessness based on </a:t>
            </a:r>
            <a:r>
              <a:rPr lang="en-US" b="1" i="1" u="sng" dirty="0">
                <a:effectLst/>
                <a:latin typeface="Avenir Next LT Pro" panose="020B0504020202020204" pitchFamily="34" charset="0"/>
                <a:ea typeface="Calibri" panose="020F0502020204030204" pitchFamily="34" charset="0"/>
                <a:cs typeface="Times New Roman" panose="02020603050405020304" pitchFamily="18" charset="0"/>
              </a:rPr>
              <a:t>available </a:t>
            </a:r>
            <a:r>
              <a:rPr lang="en-US" dirty="0">
                <a:effectLst/>
                <a:latin typeface="Avenir Next LT Pro" panose="020B0504020202020204" pitchFamily="34" charset="0"/>
                <a:ea typeface="Calibri" panose="020F0502020204030204" pitchFamily="34" charset="0"/>
                <a:cs typeface="Times New Roman" panose="02020603050405020304" pitchFamily="18" charset="0"/>
              </a:rPr>
              <a:t>information and resources</a:t>
            </a:r>
            <a:r>
              <a:rPr lang="en-US" i="1" dirty="0">
                <a:effectLst/>
                <a:latin typeface="Avenir Next LT Pro" panose="020B0504020202020204" pitchFamily="34" charset="0"/>
                <a:ea typeface="Calibri" panose="020F0502020204030204" pitchFamily="34" charset="0"/>
                <a:cs typeface="Times New Roman" panose="02020603050405020304" pitchFamily="18" charset="0"/>
              </a:rPr>
              <a:t>.</a:t>
            </a:r>
            <a:endParaRPr lang="en-US" i="1" dirty="0">
              <a:effectLst/>
              <a:ea typeface="Calibri" panose="020F0502020204030204" pitchFamily="34" charset="0"/>
              <a:cs typeface="Times New Roman" panose="02020603050405020304" pitchFamily="18" charset="0"/>
            </a:endParaRPr>
          </a:p>
          <a:p>
            <a:pPr marL="225425" indent="-225425">
              <a:spcBef>
                <a:spcPts val="3000"/>
              </a:spcBef>
              <a:buFont typeface="Arial" panose="020B0604020202020204" pitchFamily="34" charset="0"/>
              <a:buChar char="•"/>
            </a:pPr>
            <a:endParaRPr lang="en-US" sz="3200" dirty="0"/>
          </a:p>
        </p:txBody>
      </p:sp>
    </p:spTree>
    <p:extLst>
      <p:ext uri="{BB962C8B-B14F-4D97-AF65-F5344CB8AC3E}">
        <p14:creationId xmlns:p14="http://schemas.microsoft.com/office/powerpoint/2010/main" val="189095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E0528-54C7-E863-5A54-BF1D11C93B78}"/>
              </a:ext>
            </a:extLst>
          </p:cNvPr>
          <p:cNvSpPr>
            <a:spLocks noGrp="1"/>
          </p:cNvSpPr>
          <p:nvPr>
            <p:ph type="title"/>
          </p:nvPr>
        </p:nvSpPr>
        <p:spPr/>
        <p:txBody>
          <a:bodyPr/>
          <a:lstStyle/>
          <a:p>
            <a:r>
              <a:rPr lang="en-US" b="1" dirty="0"/>
              <a:t>Coordinated Entry Defined</a:t>
            </a:r>
          </a:p>
        </p:txBody>
      </p:sp>
      <p:sp>
        <p:nvSpPr>
          <p:cNvPr id="3" name="Content Placeholder 2">
            <a:extLst>
              <a:ext uri="{FF2B5EF4-FFF2-40B4-BE49-F238E27FC236}">
                <a16:creationId xmlns:a16="http://schemas.microsoft.com/office/drawing/2014/main" id="{6D86ED93-7B92-9DA1-7970-571F61905CEF}"/>
              </a:ext>
            </a:extLst>
          </p:cNvPr>
          <p:cNvSpPr>
            <a:spLocks noGrp="1"/>
          </p:cNvSpPr>
          <p:nvPr>
            <p:ph idx="1"/>
          </p:nvPr>
        </p:nvSpPr>
        <p:spPr/>
        <p:txBody>
          <a:bodyPr>
            <a:normAutofit fontScale="92500" lnSpcReduction="20000"/>
          </a:bodyPr>
          <a:lstStyle/>
          <a:p>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It is a systemic approach to connecting people experiencing homelessness with </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available</a:t>
            </a:r>
            <a:r>
              <a:rPr lang="en-US" sz="2800" dirty="0">
                <a:effectLst/>
                <a:latin typeface="Calibri" panose="020F0502020204030204" pitchFamily="34" charset="0"/>
                <a:ea typeface="Calibri" panose="020F0502020204030204" pitchFamily="34" charset="0"/>
                <a:cs typeface="Times New Roman" panose="02020603050405020304" pitchFamily="18" charset="0"/>
              </a:rPr>
              <a:t> assistance in the community. </a:t>
            </a:r>
          </a:p>
          <a:p>
            <a:pPr marL="0" indent="0">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800" dirty="0">
                <a:latin typeface="Calibri" panose="020F0502020204030204" pitchFamily="34" charset="0"/>
                <a:cs typeface="Times New Roman" panose="02020603050405020304" pitchFamily="18" charset="0"/>
              </a:rPr>
              <a:t>Fair and equitable access</a:t>
            </a:r>
          </a:p>
          <a:p>
            <a:pPr>
              <a:buFont typeface="Arial" panose="020B0604020202020204" pitchFamily="34" charset="0"/>
              <a:buChar char="•"/>
            </a:pPr>
            <a:endParaRPr lang="en-US" sz="2800" dirty="0">
              <a:latin typeface="Calibri" panose="020F0502020204030204" pitchFamily="34" charset="0"/>
              <a:cs typeface="Times New Roman" panose="02020603050405020304" pitchFamily="18" charset="0"/>
            </a:endParaRPr>
          </a:p>
          <a:p>
            <a:pPr>
              <a:buFont typeface="Arial" panose="020B0604020202020204" pitchFamily="34" charset="0"/>
              <a:buChar char="•"/>
            </a:pPr>
            <a:r>
              <a:rPr lang="en-US" sz="2800" dirty="0">
                <a:latin typeface="Calibri" panose="020F0502020204030204" pitchFamily="34" charset="0"/>
                <a:cs typeface="Times New Roman" panose="02020603050405020304" pitchFamily="18" charset="0"/>
              </a:rPr>
              <a:t>Resources targeted for households with highest need</a:t>
            </a:r>
          </a:p>
          <a:p>
            <a:pPr marL="0" indent="0">
              <a:buNone/>
            </a:pPr>
            <a:endParaRPr lang="en-US" sz="2800" dirty="0">
              <a:latin typeface="Calibri" panose="020F0502020204030204" pitchFamily="34" charset="0"/>
              <a:cs typeface="Times New Roman" panose="02020603050405020304" pitchFamily="18" charset="0"/>
            </a:endParaRPr>
          </a:p>
          <a:p>
            <a:pPr>
              <a:buFont typeface="Arial" panose="020B0604020202020204" pitchFamily="34" charset="0"/>
              <a:buChar char="•"/>
            </a:pPr>
            <a:r>
              <a:rPr lang="en-US" sz="2800" dirty="0">
                <a:latin typeface="Calibri" panose="020F0502020204030204" pitchFamily="34" charset="0"/>
                <a:cs typeface="Times New Roman" panose="02020603050405020304" pitchFamily="18" charset="0"/>
              </a:rPr>
              <a:t>Federal and state mandate</a:t>
            </a:r>
            <a:endParaRPr lang="en-US" sz="3200" dirty="0"/>
          </a:p>
        </p:txBody>
      </p:sp>
      <p:sp>
        <p:nvSpPr>
          <p:cNvPr id="4" name="Footer Placeholder 3">
            <a:extLst>
              <a:ext uri="{FF2B5EF4-FFF2-40B4-BE49-F238E27FC236}">
                <a16:creationId xmlns:a16="http://schemas.microsoft.com/office/drawing/2014/main" id="{CBB1F3A0-B7D8-EE47-EB94-9323E88C845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40863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fontScale="90000"/>
          </a:bodyPr>
          <a:lstStyle/>
          <a:p>
            <a:r>
              <a:rPr lang="en-US" sz="6000" dirty="0">
                <a:latin typeface="Avenir Next LT Pro Demi" panose="020B0704020202020204" pitchFamily="34" charset="0"/>
              </a:rPr>
              <a:t>Coordinated Entry Version 1.0: Smart Path</a:t>
            </a:r>
            <a:endParaRPr lang="en-US" sz="60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097280" y="1845734"/>
            <a:ext cx="10058400" cy="4284610"/>
          </a:xfrm>
        </p:spPr>
        <p:txBody>
          <a:bodyPr>
            <a:normAutofit/>
          </a:bodyPr>
          <a:lstStyle/>
          <a:p>
            <a:pPr marL="507492" indent="-342900">
              <a:lnSpc>
                <a:spcPct val="150000"/>
              </a:lnSpc>
              <a:spcBef>
                <a:spcPts val="0"/>
              </a:spcBef>
              <a:buFont typeface="Symbol" panose="05050102010706020507" pitchFamily="18" charset="2"/>
              <a:buChar char=""/>
            </a:pPr>
            <a:r>
              <a:rPr lang="en-US" sz="2200" dirty="0"/>
              <a:t>Assessed households experiencing homelessness with VI-SPDAT</a:t>
            </a:r>
          </a:p>
          <a:p>
            <a:pPr marL="164592" indent="0">
              <a:lnSpc>
                <a:spcPct val="150000"/>
              </a:lnSpc>
              <a:spcBef>
                <a:spcPts val="0"/>
              </a:spcBef>
              <a:buNone/>
            </a:pPr>
            <a:endParaRPr lang="en-US" sz="2200" dirty="0"/>
          </a:p>
          <a:p>
            <a:pPr marL="507492" indent="-342900">
              <a:lnSpc>
                <a:spcPct val="150000"/>
              </a:lnSpc>
              <a:spcBef>
                <a:spcPts val="0"/>
              </a:spcBef>
              <a:buFont typeface="Symbol" panose="05050102010706020507" pitchFamily="18" charset="2"/>
              <a:buChar char=""/>
            </a:pPr>
            <a:r>
              <a:rPr lang="en-US" sz="2200" dirty="0"/>
              <a:t>VI-SPDAT assessed household vulnerability of those experiencing homelessness and generated a score related to the degree of vulnerability</a:t>
            </a:r>
          </a:p>
          <a:p>
            <a:pPr marL="164592" indent="0">
              <a:lnSpc>
                <a:spcPct val="150000"/>
              </a:lnSpc>
              <a:spcBef>
                <a:spcPts val="0"/>
              </a:spcBef>
              <a:buNone/>
            </a:pPr>
            <a:r>
              <a:rPr lang="en-US" sz="2200" dirty="0"/>
              <a:t> </a:t>
            </a:r>
          </a:p>
          <a:p>
            <a:pPr marL="507492" indent="-342900">
              <a:lnSpc>
                <a:spcPct val="150000"/>
              </a:lnSpc>
              <a:spcBef>
                <a:spcPts val="0"/>
              </a:spcBef>
              <a:buFont typeface="Symbol" panose="05050102010706020507" pitchFamily="18" charset="2"/>
              <a:buChar char=""/>
            </a:pPr>
            <a:r>
              <a:rPr lang="en-US" sz="2200" dirty="0"/>
              <a:t>All assessed households were placed on the Housing Queue and awaited referral to permanent housing</a:t>
            </a:r>
          </a:p>
          <a:p>
            <a:pPr marL="0" indent="0">
              <a:spcBef>
                <a:spcPts val="3000"/>
              </a:spcBef>
              <a:buNone/>
            </a:pPr>
            <a:endParaRPr lang="en-US" sz="3200" dirty="0"/>
          </a:p>
        </p:txBody>
      </p:sp>
    </p:spTree>
    <p:extLst>
      <p:ext uri="{BB962C8B-B14F-4D97-AF65-F5344CB8AC3E}">
        <p14:creationId xmlns:p14="http://schemas.microsoft.com/office/powerpoint/2010/main" val="3465920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fontScale="90000"/>
          </a:bodyPr>
          <a:lstStyle/>
          <a:p>
            <a:r>
              <a:rPr lang="en-US" sz="6000" dirty="0">
                <a:latin typeface="Avenir Next LT Pro Demi" panose="020B0704020202020204" pitchFamily="34" charset="0"/>
              </a:rPr>
              <a:t>H4HP System Capacity and Performance</a:t>
            </a:r>
            <a:endParaRPr lang="en-US" sz="60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097280" y="1845734"/>
            <a:ext cx="10058400" cy="4284610"/>
          </a:xfrm>
        </p:spPr>
        <p:txBody>
          <a:bodyPr>
            <a:normAutofit/>
          </a:bodyPr>
          <a:lstStyle/>
          <a:p>
            <a:pPr marL="342900" indent="-342900">
              <a:lnSpc>
                <a:spcPct val="150000"/>
              </a:lnSpc>
              <a:spcBef>
                <a:spcPts val="0"/>
              </a:spcBef>
              <a:buFont typeface="Symbol" panose="05050102010706020507" pitchFamily="18" charset="2"/>
              <a:buChar char=""/>
            </a:pPr>
            <a:r>
              <a:rPr lang="en-US" sz="2400" dirty="0">
                <a:ea typeface="Calibri" panose="020F0502020204030204" pitchFamily="34" charset="0"/>
                <a:cs typeface="Calibri" panose="020F0502020204030204" pitchFamily="34" charset="0"/>
              </a:rPr>
              <a:t>There is not enough homeless system housing in Santa Cruz County for all households experiencing homelessness</a:t>
            </a:r>
          </a:p>
          <a:p>
            <a:pPr marL="0" indent="0">
              <a:lnSpc>
                <a:spcPct val="150000"/>
              </a:lnSpc>
              <a:spcBef>
                <a:spcPts val="0"/>
              </a:spcBef>
              <a:buNone/>
            </a:pPr>
            <a:endParaRPr lang="en-US" sz="2400" dirty="0">
              <a:ea typeface="Calibri" panose="020F0502020204030204" pitchFamily="34" charset="0"/>
              <a:cs typeface="Calibri" panose="020F0502020204030204" pitchFamily="34" charset="0"/>
            </a:endParaRPr>
          </a:p>
          <a:p>
            <a:pPr marL="342900" indent="-342900">
              <a:lnSpc>
                <a:spcPct val="150000"/>
              </a:lnSpc>
              <a:spcBef>
                <a:spcPts val="0"/>
              </a:spcBef>
              <a:buFont typeface="Symbol" panose="05050102010706020507" pitchFamily="18" charset="2"/>
              <a:buChar char=""/>
            </a:pPr>
            <a:r>
              <a:rPr lang="en-US" sz="2400" dirty="0"/>
              <a:t>2022 Point in Time Count revealed 2,299 people experiencing homelessness</a:t>
            </a:r>
          </a:p>
          <a:p>
            <a:pPr marL="0" indent="0">
              <a:lnSpc>
                <a:spcPct val="150000"/>
              </a:lnSpc>
              <a:spcBef>
                <a:spcPts val="0"/>
              </a:spcBef>
              <a:buNone/>
            </a:pPr>
            <a:endParaRPr lang="en-US" sz="2400" dirty="0"/>
          </a:p>
          <a:p>
            <a:pPr marL="342900" indent="-342900">
              <a:lnSpc>
                <a:spcPct val="150000"/>
              </a:lnSpc>
              <a:spcBef>
                <a:spcPts val="0"/>
              </a:spcBef>
              <a:buFont typeface="Symbol" panose="05050102010706020507" pitchFamily="18" charset="2"/>
              <a:buChar char=""/>
            </a:pPr>
            <a:r>
              <a:rPr lang="en-US" sz="2400" dirty="0">
                <a:ea typeface="Calibri" panose="020F0502020204030204" pitchFamily="34" charset="0"/>
                <a:cs typeface="Calibri" panose="020F0502020204030204" pitchFamily="34" charset="0"/>
              </a:rPr>
              <a:t>Permanent housing = 1,000 people at any one time</a:t>
            </a:r>
          </a:p>
        </p:txBody>
      </p:sp>
    </p:spTree>
    <p:extLst>
      <p:ext uri="{BB962C8B-B14F-4D97-AF65-F5344CB8AC3E}">
        <p14:creationId xmlns:p14="http://schemas.microsoft.com/office/powerpoint/2010/main" val="587453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fontScale="90000"/>
          </a:bodyPr>
          <a:lstStyle/>
          <a:p>
            <a:r>
              <a:rPr lang="en-US" sz="6000" dirty="0">
                <a:latin typeface="Avenir Next LT Pro Demi" panose="020B0704020202020204" pitchFamily="34" charset="0"/>
              </a:rPr>
              <a:t>H4HP System Capacity and Performance</a:t>
            </a:r>
            <a:endParaRPr lang="en-US" sz="60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097280" y="1620253"/>
            <a:ext cx="10058400" cy="4951143"/>
          </a:xfrm>
        </p:spPr>
        <p:txBody>
          <a:bodyPr>
            <a:normAutofit/>
          </a:bodyPr>
          <a:lstStyle/>
          <a:p>
            <a:pPr marL="342900" indent="-342900">
              <a:lnSpc>
                <a:spcPct val="150000"/>
              </a:lnSpc>
              <a:spcBef>
                <a:spcPts val="0"/>
              </a:spcBef>
              <a:buFont typeface="Symbol" panose="05050102010706020507" pitchFamily="18" charset="2"/>
              <a:buChar char=""/>
            </a:pPr>
            <a:endParaRPr lang="en-US" sz="2300" dirty="0">
              <a:ea typeface="Calibri" panose="020F0502020204030204" pitchFamily="34" charset="0"/>
              <a:cs typeface="Calibri" panose="020F0502020204030204" pitchFamily="34" charset="0"/>
            </a:endParaRPr>
          </a:p>
          <a:p>
            <a:pPr marL="342900" indent="-342900">
              <a:lnSpc>
                <a:spcPct val="150000"/>
              </a:lnSpc>
              <a:spcBef>
                <a:spcPts val="0"/>
              </a:spcBef>
              <a:buFont typeface="Symbol" panose="05050102010706020507" pitchFamily="18" charset="2"/>
              <a:buChar char=""/>
            </a:pPr>
            <a:r>
              <a:rPr lang="en-US" sz="2400" dirty="0">
                <a:ea typeface="Calibri" panose="020F0502020204030204" pitchFamily="34" charset="0"/>
                <a:cs typeface="Calibri" panose="020F0502020204030204" pitchFamily="34" charset="0"/>
              </a:rPr>
              <a:t>690 new assessments were completed between December 1, 2021 and November 30, 2022</a:t>
            </a:r>
          </a:p>
          <a:p>
            <a:pPr marL="0" indent="0">
              <a:lnSpc>
                <a:spcPct val="150000"/>
              </a:lnSpc>
              <a:spcBef>
                <a:spcPts val="0"/>
              </a:spcBef>
              <a:buNone/>
            </a:pPr>
            <a:endParaRPr lang="en-US" sz="2400" dirty="0">
              <a:ea typeface="Calibri" panose="020F0502020204030204" pitchFamily="34" charset="0"/>
              <a:cs typeface="Calibri" panose="020F0502020204030204" pitchFamily="34" charset="0"/>
            </a:endParaRPr>
          </a:p>
          <a:p>
            <a:pPr marL="342900" indent="-342900">
              <a:lnSpc>
                <a:spcPct val="150000"/>
              </a:lnSpc>
              <a:spcBef>
                <a:spcPts val="0"/>
              </a:spcBef>
              <a:buFont typeface="Symbol" panose="05050102010706020507" pitchFamily="18" charset="2"/>
              <a:buChar char=""/>
            </a:pPr>
            <a:r>
              <a:rPr lang="en-US" sz="2400" dirty="0">
                <a:ea typeface="Calibri" panose="020F0502020204030204" pitchFamily="34" charset="0"/>
                <a:cs typeface="Calibri" panose="020F0502020204030204" pitchFamily="34" charset="0"/>
              </a:rPr>
              <a:t>133 referrals to housing programs</a:t>
            </a:r>
          </a:p>
          <a:p>
            <a:pPr marL="0" indent="0">
              <a:lnSpc>
                <a:spcPct val="150000"/>
              </a:lnSpc>
              <a:spcBef>
                <a:spcPts val="0"/>
              </a:spcBef>
              <a:buNone/>
            </a:pPr>
            <a:endParaRPr lang="en-US" sz="2400" dirty="0">
              <a:ea typeface="Calibri" panose="020F0502020204030204" pitchFamily="34" charset="0"/>
              <a:cs typeface="Calibri" panose="020F0502020204030204" pitchFamily="34" charset="0"/>
            </a:endParaRPr>
          </a:p>
          <a:p>
            <a:pPr marL="342900" indent="-342900">
              <a:lnSpc>
                <a:spcPct val="150000"/>
              </a:lnSpc>
              <a:spcBef>
                <a:spcPts val="0"/>
              </a:spcBef>
              <a:buFont typeface="Symbol" panose="05050102010706020507" pitchFamily="18" charset="2"/>
              <a:buChar char=""/>
            </a:pPr>
            <a:r>
              <a:rPr lang="en-US" sz="2400" dirty="0">
                <a:ea typeface="Calibri" panose="020F0502020204030204" pitchFamily="34" charset="0"/>
                <a:cs typeface="Calibri" panose="020F0502020204030204" pitchFamily="34" charset="0"/>
              </a:rPr>
              <a:t>690-133 = 557</a:t>
            </a:r>
          </a:p>
          <a:p>
            <a:pPr marL="342900" indent="-342900">
              <a:lnSpc>
                <a:spcPct val="150000"/>
              </a:lnSpc>
              <a:spcBef>
                <a:spcPts val="0"/>
              </a:spcBef>
              <a:buFont typeface="Symbol" panose="05050102010706020507" pitchFamily="18" charset="2"/>
              <a:buChar char=""/>
            </a:pPr>
            <a:endParaRPr lang="en-US" sz="2300" dirty="0">
              <a:ea typeface="Calibri" panose="020F0502020204030204" pitchFamily="34" charset="0"/>
              <a:cs typeface="Calibri" panose="020F0502020204030204" pitchFamily="34" charset="0"/>
            </a:endParaRPr>
          </a:p>
          <a:p>
            <a:pPr marL="342900" indent="-342900">
              <a:lnSpc>
                <a:spcPct val="150000"/>
              </a:lnSpc>
              <a:spcBef>
                <a:spcPts val="0"/>
              </a:spcBef>
              <a:buFont typeface="Symbol" panose="05050102010706020507" pitchFamily="18" charset="2"/>
              <a:buChar char=""/>
            </a:pPr>
            <a:endParaRPr lang="en-US" sz="2300" dirty="0">
              <a:ea typeface="Calibri" panose="020F0502020204030204" pitchFamily="34" charset="0"/>
              <a:cs typeface="Calibri" panose="020F0502020204030204" pitchFamily="34" charset="0"/>
            </a:endParaRPr>
          </a:p>
          <a:p>
            <a:pPr marL="800100" lvl="1" indent="-342900">
              <a:lnSpc>
                <a:spcPct val="150000"/>
              </a:lnSpc>
              <a:spcBef>
                <a:spcPts val="0"/>
              </a:spcBef>
              <a:buFont typeface="Symbol" panose="05050102010706020507" pitchFamily="18" charset="2"/>
              <a:buChar char=""/>
            </a:pPr>
            <a:endParaRPr lang="en-US" sz="20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5798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Autofit/>
          </a:bodyPr>
          <a:lstStyle/>
          <a:p>
            <a:r>
              <a:rPr lang="en-US" sz="5400" dirty="0">
                <a:latin typeface="Avenir Next LT Pro Demi" panose="020B0704020202020204" pitchFamily="34" charset="0"/>
              </a:rPr>
              <a:t>Lessons Learned from Smart Path</a:t>
            </a:r>
            <a:endParaRPr lang="en-US" sz="54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097280" y="1845733"/>
            <a:ext cx="10058400" cy="4282111"/>
          </a:xfrm>
        </p:spPr>
        <p:txBody>
          <a:bodyPr>
            <a:normAutofit lnSpcReduction="10000"/>
          </a:bodyPr>
          <a:lstStyle/>
          <a:p>
            <a:pPr marL="342900" indent="-342900">
              <a:lnSpc>
                <a:spcPct val="150000"/>
              </a:lnSpc>
              <a:spcBef>
                <a:spcPts val="0"/>
              </a:spcBef>
              <a:buFont typeface="Symbol" panose="05050102010706020507" pitchFamily="18" charset="2"/>
              <a:buChar char=""/>
            </a:pPr>
            <a:r>
              <a:rPr lang="en-US" sz="2200" dirty="0"/>
              <a:t>Community Queue: “list to nowhere”</a:t>
            </a:r>
          </a:p>
          <a:p>
            <a:pPr marL="342900" indent="-342900">
              <a:lnSpc>
                <a:spcPct val="150000"/>
              </a:lnSpc>
              <a:spcBef>
                <a:spcPts val="0"/>
              </a:spcBef>
              <a:buFont typeface="Symbol" panose="05050102010706020507" pitchFamily="18" charset="2"/>
              <a:buChar char=""/>
            </a:pPr>
            <a:r>
              <a:rPr lang="en-US" sz="2200" dirty="0"/>
              <a:t>Participants met with an assessor on a single occasion; results in lack of transparency, misunderstood processes, and false expectations</a:t>
            </a:r>
          </a:p>
          <a:p>
            <a:pPr marL="342900" indent="-342900">
              <a:lnSpc>
                <a:spcPct val="150000"/>
              </a:lnSpc>
              <a:spcBef>
                <a:spcPts val="0"/>
              </a:spcBef>
              <a:buFont typeface="Symbol" panose="05050102010706020507" pitchFamily="18" charset="2"/>
              <a:buChar char=""/>
            </a:pPr>
            <a:r>
              <a:rPr lang="en-US" sz="2200" dirty="0"/>
              <a:t>A large number of people doing assessments; results in inconsistent quality of assessments, messaging, and overall participant CE experience</a:t>
            </a:r>
          </a:p>
          <a:p>
            <a:pPr marL="342900" indent="-342900">
              <a:lnSpc>
                <a:spcPct val="150000"/>
              </a:lnSpc>
              <a:spcBef>
                <a:spcPts val="0"/>
              </a:spcBef>
              <a:buFont typeface="Symbol" panose="05050102010706020507" pitchFamily="18" charset="2"/>
              <a:buChar char=""/>
            </a:pPr>
            <a:r>
              <a:rPr lang="en-US" sz="2200" dirty="0"/>
              <a:t>Referrals issues:</a:t>
            </a:r>
          </a:p>
          <a:p>
            <a:pPr marL="800100" lvl="1" indent="-342900">
              <a:lnSpc>
                <a:spcPct val="150000"/>
              </a:lnSpc>
              <a:spcBef>
                <a:spcPts val="0"/>
              </a:spcBef>
              <a:buFont typeface="Symbol" panose="05050102010706020507" pitchFamily="18" charset="2"/>
              <a:buChar char=""/>
            </a:pPr>
            <a:r>
              <a:rPr lang="en-US" sz="1800" dirty="0"/>
              <a:t>People not found, moved out of County, or were already housed</a:t>
            </a:r>
          </a:p>
          <a:p>
            <a:pPr marL="800100" lvl="1" indent="-342900">
              <a:lnSpc>
                <a:spcPct val="150000"/>
              </a:lnSpc>
              <a:spcBef>
                <a:spcPts val="0"/>
              </a:spcBef>
              <a:buFont typeface="Symbol" panose="05050102010706020507" pitchFamily="18" charset="2"/>
              <a:buChar char=""/>
            </a:pPr>
            <a:r>
              <a:rPr lang="en-US" sz="1800" dirty="0"/>
              <a:t>People not eligible for the programs they were referred to</a:t>
            </a:r>
          </a:p>
          <a:p>
            <a:pPr marL="800100" lvl="1" indent="-342900">
              <a:lnSpc>
                <a:spcPct val="150000"/>
              </a:lnSpc>
              <a:spcBef>
                <a:spcPts val="0"/>
              </a:spcBef>
              <a:buFont typeface="Symbol" panose="05050102010706020507" pitchFamily="18" charset="2"/>
              <a:buChar char=""/>
            </a:pPr>
            <a:r>
              <a:rPr lang="en-US" sz="1800" dirty="0"/>
              <a:t>People did not have the documents they needed to apply for housing</a:t>
            </a:r>
            <a:endParaRPr lang="en-US" sz="3000" dirty="0">
              <a:latin typeface="Avenir Next LT Pro" panose="020B0504020202020204" pitchFamily="34" charset="0"/>
            </a:endParaRPr>
          </a:p>
        </p:txBody>
      </p:sp>
    </p:spTree>
    <p:extLst>
      <p:ext uri="{BB962C8B-B14F-4D97-AF65-F5344CB8AC3E}">
        <p14:creationId xmlns:p14="http://schemas.microsoft.com/office/powerpoint/2010/main" val="818290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fontScale="90000"/>
          </a:bodyPr>
          <a:lstStyle/>
          <a:p>
            <a:r>
              <a:rPr lang="en-US" sz="6000" dirty="0">
                <a:latin typeface="Avenir Next LT Pro Demi" panose="020B0704020202020204" pitchFamily="34" charset="0"/>
              </a:rPr>
              <a:t>Coordinated Entry Version 2.0: H4HP CE Redesign</a:t>
            </a:r>
            <a:endParaRPr lang="en-US" sz="60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097280" y="1845734"/>
            <a:ext cx="10058400" cy="4284610"/>
          </a:xfrm>
        </p:spPr>
        <p:txBody>
          <a:bodyPr>
            <a:normAutofit lnSpcReduction="10000"/>
          </a:bodyPr>
          <a:lstStyle/>
          <a:p>
            <a:pPr marL="347472" marR="0" indent="-347472">
              <a:lnSpc>
                <a:spcPct val="140000"/>
              </a:lnSpc>
              <a:spcBef>
                <a:spcPts val="0"/>
              </a:spcBef>
              <a:spcAft>
                <a:spcPts val="600"/>
              </a:spcAft>
              <a:buFont typeface="Arial" panose="020B0604020202020204" pitchFamily="34" charset="0"/>
              <a:buChar char="•"/>
            </a:pPr>
            <a:endParaRPr lang="en-US" sz="2200" dirty="0">
              <a:effectLst/>
              <a:ea typeface="Calibri" panose="020F0502020204030204" pitchFamily="34" charset="0"/>
              <a:cs typeface="Times New Roman" panose="02020603050405020304" pitchFamily="18" charset="0"/>
            </a:endParaRPr>
          </a:p>
          <a:p>
            <a:pPr marL="347472" marR="0" indent="-347472">
              <a:lnSpc>
                <a:spcPct val="140000"/>
              </a:lnSpc>
              <a:spcBef>
                <a:spcPts val="0"/>
              </a:spcBef>
              <a:spcAft>
                <a:spcPts val="600"/>
              </a:spcAft>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H4HP Connectors and Housing Problem Solving (no more “Assessors”)</a:t>
            </a:r>
          </a:p>
          <a:p>
            <a:pPr marL="347472" marR="0" indent="-347472">
              <a:lnSpc>
                <a:spcPct val="140000"/>
              </a:lnSpc>
              <a:spcBef>
                <a:spcPts val="0"/>
              </a:spcBef>
              <a:spcAft>
                <a:spcPts val="600"/>
              </a:spcAft>
              <a:buFont typeface="Arial" panose="020B0604020202020204" pitchFamily="34" charset="0"/>
              <a:buChar char="•"/>
            </a:pPr>
            <a:endParaRPr lang="en-US" sz="2200" dirty="0">
              <a:ea typeface="Calibri" panose="020F0502020204030204" pitchFamily="34" charset="0"/>
              <a:cs typeface="Times New Roman" panose="02020603050405020304" pitchFamily="18" charset="0"/>
            </a:endParaRPr>
          </a:p>
          <a:p>
            <a:pPr marL="347472" marR="0" indent="-347472">
              <a:lnSpc>
                <a:spcPct val="140000"/>
              </a:lnSpc>
              <a:spcBef>
                <a:spcPts val="0"/>
              </a:spcBef>
              <a:spcAft>
                <a:spcPts val="600"/>
              </a:spcAft>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No more VI-SPDAT.  Custom Housing Needs Assessment</a:t>
            </a:r>
          </a:p>
          <a:p>
            <a:pPr marL="0" marR="0" indent="0">
              <a:lnSpc>
                <a:spcPct val="140000"/>
              </a:lnSpc>
              <a:spcBef>
                <a:spcPts val="0"/>
              </a:spcBef>
              <a:spcAft>
                <a:spcPts val="600"/>
              </a:spcAft>
              <a:buNone/>
            </a:pPr>
            <a:endParaRPr lang="en-US" sz="2200" dirty="0">
              <a:effectLst/>
              <a:ea typeface="Calibri" panose="020F0502020204030204" pitchFamily="34" charset="0"/>
              <a:cs typeface="Times New Roman" panose="02020603050405020304" pitchFamily="18" charset="0"/>
            </a:endParaRPr>
          </a:p>
          <a:p>
            <a:pPr marL="347472" marR="0" indent="-347472">
              <a:lnSpc>
                <a:spcPct val="140000"/>
              </a:lnSpc>
              <a:spcBef>
                <a:spcPts val="0"/>
              </a:spcBef>
              <a:spcAft>
                <a:spcPts val="600"/>
              </a:spcAft>
              <a:buFont typeface="Arial" panose="020B0604020202020204" pitchFamily="34" charset="0"/>
              <a:buChar char="•"/>
            </a:pPr>
            <a:r>
              <a:rPr lang="en-US" sz="2200" dirty="0">
                <a:effectLst/>
                <a:ea typeface="Calibri" panose="020F0502020204030204" pitchFamily="34" charset="0"/>
              </a:rPr>
              <a:t>Goals: facilitate connections and streamline the process </a:t>
            </a:r>
          </a:p>
          <a:p>
            <a:pPr marL="0" marR="0" indent="0">
              <a:lnSpc>
                <a:spcPct val="140000"/>
              </a:lnSpc>
              <a:spcBef>
                <a:spcPts val="0"/>
              </a:spcBef>
              <a:spcAft>
                <a:spcPts val="600"/>
              </a:spcAft>
              <a:buNone/>
            </a:pPr>
            <a:endParaRPr lang="en-US" sz="2200" dirty="0">
              <a:effectLst/>
              <a:ea typeface="Calibri" panose="020F0502020204030204" pitchFamily="34" charset="0"/>
            </a:endParaRPr>
          </a:p>
          <a:p>
            <a:pPr marL="347472" marR="0" indent="-347472">
              <a:lnSpc>
                <a:spcPct val="140000"/>
              </a:lnSpc>
              <a:spcBef>
                <a:spcPts val="0"/>
              </a:spcBef>
              <a:spcAft>
                <a:spcPts val="600"/>
              </a:spcAft>
              <a:buFont typeface="Arial" panose="020B0604020202020204" pitchFamily="34" charset="0"/>
              <a:buChar char="•"/>
            </a:pPr>
            <a:r>
              <a:rPr lang="en-US" sz="2200" dirty="0">
                <a:ea typeface="Calibri" panose="020F0502020204030204" pitchFamily="34" charset="0"/>
                <a:cs typeface="Times New Roman" panose="02020603050405020304" pitchFamily="18" charset="0"/>
              </a:rPr>
              <a:t>R</a:t>
            </a:r>
            <a:r>
              <a:rPr lang="en-US" sz="2200" dirty="0">
                <a:effectLst/>
                <a:ea typeface="Calibri" panose="020F0502020204030204" pitchFamily="34" charset="0"/>
                <a:cs typeface="Times New Roman" panose="02020603050405020304" pitchFamily="18" charset="0"/>
              </a:rPr>
              <a:t>ecognizes that housing resources are limited</a:t>
            </a:r>
            <a:endParaRPr lang="en-US" sz="3200" dirty="0"/>
          </a:p>
        </p:txBody>
      </p:sp>
    </p:spTree>
    <p:extLst>
      <p:ext uri="{BB962C8B-B14F-4D97-AF65-F5344CB8AC3E}">
        <p14:creationId xmlns:p14="http://schemas.microsoft.com/office/powerpoint/2010/main" val="1826668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27B23E56-00C0-45C0-ADD6-9D39910E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2958" y="5291514"/>
            <a:ext cx="988629" cy="988629"/>
          </a:xfrm>
          <a:prstGeom prst="rect">
            <a:avLst/>
          </a:prstGeom>
        </p:spPr>
      </p:pic>
      <p:sp>
        <p:nvSpPr>
          <p:cNvPr id="2" name="Title 1">
            <a:extLst>
              <a:ext uri="{FF2B5EF4-FFF2-40B4-BE49-F238E27FC236}">
                <a16:creationId xmlns:a16="http://schemas.microsoft.com/office/drawing/2014/main" id="{43534CA8-6E92-4C6B-820B-0C3BF8075BBF}"/>
              </a:ext>
            </a:extLst>
          </p:cNvPr>
          <p:cNvSpPr>
            <a:spLocks noGrp="1"/>
          </p:cNvSpPr>
          <p:nvPr>
            <p:ph type="title"/>
          </p:nvPr>
        </p:nvSpPr>
        <p:spPr/>
        <p:txBody>
          <a:bodyPr>
            <a:normAutofit/>
          </a:bodyPr>
          <a:lstStyle/>
          <a:p>
            <a:r>
              <a:rPr lang="en-US" sz="5400" dirty="0">
                <a:latin typeface="Avenir Next LT Pro Demi" panose="020B0704020202020204" pitchFamily="34" charset="0"/>
              </a:rPr>
              <a:t>Benefits of CES 2.0</a:t>
            </a:r>
            <a:endParaRPr lang="en-US" sz="5400" dirty="0"/>
          </a:p>
        </p:txBody>
      </p:sp>
      <p:sp>
        <p:nvSpPr>
          <p:cNvPr id="3" name="Content Placeholder 2">
            <a:extLst>
              <a:ext uri="{FF2B5EF4-FFF2-40B4-BE49-F238E27FC236}">
                <a16:creationId xmlns:a16="http://schemas.microsoft.com/office/drawing/2014/main" id="{5EE0DB22-FCFA-44D1-AB41-45B82FC69307}"/>
              </a:ext>
            </a:extLst>
          </p:cNvPr>
          <p:cNvSpPr>
            <a:spLocks noGrp="1"/>
          </p:cNvSpPr>
          <p:nvPr>
            <p:ph idx="1"/>
          </p:nvPr>
        </p:nvSpPr>
        <p:spPr>
          <a:xfrm>
            <a:off x="1110916" y="1679609"/>
            <a:ext cx="10058400" cy="4891788"/>
          </a:xfrm>
        </p:spPr>
        <p:txBody>
          <a:bodyPr>
            <a:normAutofit/>
          </a:bodyPr>
          <a:lstStyle/>
          <a:p>
            <a:pPr marL="347472" marR="0" indent="-347472">
              <a:lnSpc>
                <a:spcPct val="115000"/>
              </a:lnSpc>
              <a:spcBef>
                <a:spcPts val="0"/>
              </a:spcBef>
              <a:spcAft>
                <a:spcPts val="800"/>
              </a:spcAft>
              <a:buFont typeface="Arial" panose="020B0604020202020204" pitchFamily="34" charset="0"/>
              <a:buChar char="•"/>
            </a:pPr>
            <a:endParaRPr lang="en-US" sz="1800" dirty="0">
              <a:effectLst/>
              <a:ea typeface="Calibri" panose="020F0502020204030204" pitchFamily="34" charset="0"/>
              <a:cs typeface="Times New Roman" panose="02020603050405020304" pitchFamily="18" charset="0"/>
            </a:endParaRPr>
          </a:p>
          <a:p>
            <a:pPr marL="347472" marR="0" indent="-347472">
              <a:lnSpc>
                <a:spcPct val="115000"/>
              </a:lnSpc>
              <a:spcBef>
                <a:spcPts val="0"/>
              </a:spcBef>
              <a:spcAft>
                <a:spcPts val="80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Connectors and participants will engage weekly</a:t>
            </a:r>
          </a:p>
          <a:p>
            <a:pPr marL="0" marR="0" indent="0">
              <a:lnSpc>
                <a:spcPct val="115000"/>
              </a:lnSpc>
              <a:spcBef>
                <a:spcPts val="0"/>
              </a:spcBef>
              <a:spcAft>
                <a:spcPts val="800"/>
              </a:spcAft>
              <a:buNone/>
            </a:pPr>
            <a:endParaRPr lang="en-US" sz="1800" dirty="0">
              <a:ea typeface="Calibri" panose="020F0502020204030204" pitchFamily="34" charset="0"/>
              <a:cs typeface="Times New Roman" panose="02020603050405020304" pitchFamily="18" charset="0"/>
            </a:endParaRPr>
          </a:p>
          <a:p>
            <a:pPr marL="347472" indent="-347472">
              <a:lnSpc>
                <a:spcPct val="115000"/>
              </a:lnSpc>
              <a:spcBef>
                <a:spcPts val="0"/>
              </a:spcBef>
              <a:spcAft>
                <a:spcPts val="80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More transparency for participants and service providers about who will be referred to housing programs and what the timeline is</a:t>
            </a:r>
          </a:p>
          <a:p>
            <a:pPr marL="0" indent="0">
              <a:lnSpc>
                <a:spcPct val="115000"/>
              </a:lnSpc>
              <a:spcBef>
                <a:spcPts val="0"/>
              </a:spcBef>
              <a:spcAft>
                <a:spcPts val="800"/>
              </a:spcAft>
              <a:buNone/>
            </a:pPr>
            <a:endParaRPr lang="en-US" sz="1800" dirty="0">
              <a:ea typeface="Calibri" panose="020F0502020204030204" pitchFamily="34" charset="0"/>
              <a:cs typeface="Times New Roman" panose="02020603050405020304" pitchFamily="18" charset="0"/>
            </a:endParaRPr>
          </a:p>
          <a:p>
            <a:pPr marL="347472" indent="-347472">
              <a:lnSpc>
                <a:spcPct val="115000"/>
              </a:lnSpc>
              <a:spcBef>
                <a:spcPts val="0"/>
              </a:spcBef>
              <a:spcAft>
                <a:spcPts val="80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Referrals to housing will result in faster move-in</a:t>
            </a:r>
          </a:p>
          <a:p>
            <a:pPr marL="347472" indent="-347472">
              <a:lnSpc>
                <a:spcPct val="115000"/>
              </a:lnSpc>
              <a:spcBef>
                <a:spcPts val="0"/>
              </a:spcBef>
              <a:spcAft>
                <a:spcPts val="800"/>
              </a:spcAft>
              <a:buFont typeface="Arial" panose="020B0604020202020204" pitchFamily="34" charset="0"/>
              <a:buChar char="•"/>
            </a:pPr>
            <a:endParaRPr lang="en-US" sz="1800" dirty="0">
              <a:ea typeface="Calibri" panose="020F0502020204030204" pitchFamily="34" charset="0"/>
              <a:cs typeface="Times New Roman" panose="02020603050405020304" pitchFamily="18" charset="0"/>
            </a:endParaRPr>
          </a:p>
          <a:p>
            <a:pPr marL="347472" indent="-347472">
              <a:lnSpc>
                <a:spcPct val="115000"/>
              </a:lnSpc>
              <a:spcBef>
                <a:spcPts val="0"/>
              </a:spcBef>
              <a:spcAft>
                <a:spcPts val="80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Connector Collaborative </a:t>
            </a:r>
          </a:p>
        </p:txBody>
      </p:sp>
    </p:spTree>
    <p:extLst>
      <p:ext uri="{BB962C8B-B14F-4D97-AF65-F5344CB8AC3E}">
        <p14:creationId xmlns:p14="http://schemas.microsoft.com/office/powerpoint/2010/main" val="249027396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Avenir - Focus">
      <a:majorFont>
        <a:latin typeface="Avenir Next LT Pro"/>
        <a:ea typeface=""/>
        <a:cs typeface=""/>
      </a:majorFont>
      <a:minorFont>
        <a:latin typeface="Avenir Next LT Pro"/>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3751</TotalTime>
  <Words>694</Words>
  <Application>Microsoft Office PowerPoint</Application>
  <PresentationFormat>Widescreen</PresentationFormat>
  <Paragraphs>114</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Avenir Next LT Pro</vt:lpstr>
      <vt:lpstr>Avenir Next LT Pro Demi</vt:lpstr>
      <vt:lpstr>Calibri</vt:lpstr>
      <vt:lpstr>Symbol</vt:lpstr>
      <vt:lpstr>Retrospect</vt:lpstr>
      <vt:lpstr>H4HP Coordinated Entry System</vt:lpstr>
      <vt:lpstr>Definition of Coordinated Entry</vt:lpstr>
      <vt:lpstr>Coordinated Entry Defined</vt:lpstr>
      <vt:lpstr>Coordinated Entry Version 1.0: Smart Path</vt:lpstr>
      <vt:lpstr>H4HP System Capacity and Performance</vt:lpstr>
      <vt:lpstr>H4HP System Capacity and Performance</vt:lpstr>
      <vt:lpstr>Lessons Learned from Smart Path</vt:lpstr>
      <vt:lpstr>Coordinated Entry Version 2.0: H4HP CE Redesign</vt:lpstr>
      <vt:lpstr>Benefits of CES 2.0</vt:lpstr>
      <vt:lpstr>H4HP Connectors</vt:lpstr>
      <vt:lpstr>Overview of Coordinated Entry Process Flow</vt:lpstr>
      <vt:lpstr>Where We Are Now</vt:lpstr>
      <vt:lpstr>Redesign Post-Implementation Plan</vt:lpstr>
      <vt:lpstr>H4HP Connector MOU</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Oh</dc:creator>
  <cp:lastModifiedBy>Monica Lippi</cp:lastModifiedBy>
  <cp:revision>149</cp:revision>
  <cp:lastPrinted>2022-11-17T14:02:19Z</cp:lastPrinted>
  <dcterms:created xsi:type="dcterms:W3CDTF">2022-03-16T00:49:56Z</dcterms:created>
  <dcterms:modified xsi:type="dcterms:W3CDTF">2023-06-30T21:35:29Z</dcterms:modified>
</cp:coreProperties>
</file>